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2" r:id="rId2"/>
    <p:sldId id="390" r:id="rId3"/>
    <p:sldId id="375" r:id="rId4"/>
    <p:sldId id="367" r:id="rId5"/>
    <p:sldId id="368" r:id="rId6"/>
    <p:sldId id="370" r:id="rId7"/>
    <p:sldId id="363" r:id="rId8"/>
    <p:sldId id="358" r:id="rId9"/>
    <p:sldId id="365" r:id="rId10"/>
    <p:sldId id="364" r:id="rId11"/>
    <p:sldId id="366" r:id="rId12"/>
    <p:sldId id="378" r:id="rId13"/>
    <p:sldId id="379" r:id="rId14"/>
    <p:sldId id="381" r:id="rId15"/>
    <p:sldId id="376" r:id="rId16"/>
    <p:sldId id="380" r:id="rId17"/>
    <p:sldId id="377" r:id="rId18"/>
    <p:sldId id="383" r:id="rId19"/>
    <p:sldId id="385" r:id="rId20"/>
    <p:sldId id="386" r:id="rId21"/>
    <p:sldId id="387" r:id="rId22"/>
    <p:sldId id="395" r:id="rId23"/>
    <p:sldId id="388" r:id="rId24"/>
    <p:sldId id="392" r:id="rId25"/>
    <p:sldId id="393" r:id="rId26"/>
    <p:sldId id="394" r:id="rId27"/>
    <p:sldId id="374" r:id="rId28"/>
    <p:sldId id="373" r:id="rId29"/>
  </p:sldIdLst>
  <p:sldSz cx="12192000" cy="6858000"/>
  <p:notesSz cx="6797675" cy="992505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ий Козырев" initials="Ю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000000"/>
    <a:srgbClr val="0000FF"/>
    <a:srgbClr val="2191C9"/>
    <a:srgbClr val="048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1C876-235A-4F2F-B1BC-72F560FB2448}" v="1255" dt="2021-12-04T16:39:37.889"/>
    <p1510:client id="{A85672AB-C517-4905-86AD-193A1555DF4C}" v="290" dt="2021-12-04T16:00:54.992"/>
    <p1510:client id="{C521958D-4733-4331-ADBD-EF3165564A7A}" v="119" dt="2021-12-04T15:50:51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80698" autoAdjust="0"/>
  </p:normalViewPr>
  <p:slideViewPr>
    <p:cSldViewPr showGuides="1">
      <p:cViewPr varScale="1">
        <p:scale>
          <a:sx n="89" d="100"/>
          <a:sy n="89" d="100"/>
        </p:scale>
        <p:origin x="1200" y="90"/>
      </p:cViewPr>
      <p:guideLst>
        <p:guide orient="horz" pos="213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w\Desktop\&#1076;&#1083;&#1103;%20&#1101;&#1082;&#1086;&#1085;&#1086;&#1084;&#1080;&#1089;&#1090;&#1072;\belarus%20case%20stu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w\Desktop\Kazakhstan%20case%20study%20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15-4015-908C-F352152F8A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A15-4015-908C-F352152F8A9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outputs!$Q$3:$Q$4</c:f>
              <c:strCache>
                <c:ptCount val="2"/>
                <c:pt idx="0">
                  <c:v>marginalized groups</c:v>
                </c:pt>
                <c:pt idx="1">
                  <c:v>PLHIV</c:v>
                </c:pt>
              </c:strCache>
            </c:strRef>
          </c:cat>
          <c:val>
            <c:numRef>
              <c:f>outputs!$R$3:$R$4</c:f>
              <c:numCache>
                <c:formatCode>General</c:formatCode>
                <c:ptCount val="2"/>
                <c:pt idx="0">
                  <c:v>56.474412939576688</c:v>
                </c:pt>
                <c:pt idx="1">
                  <c:v>43.525587060423305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15-4015-908C-F352152F8A9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64-4471-8F31-0FCBBA0098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64-4471-8F31-0FCBBA0098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64-4471-8F31-0FCBBA0098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64-4471-8F31-0FCBBA00981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outputs!$Q$3:$Q$6</c:f>
              <c:strCache>
                <c:ptCount val="4"/>
                <c:pt idx="0">
                  <c:v>MSM</c:v>
                </c:pt>
                <c:pt idx="1">
                  <c:v>IDU</c:v>
                </c:pt>
                <c:pt idx="2">
                  <c:v>Prison</c:v>
                </c:pt>
                <c:pt idx="3">
                  <c:v>PLHIV</c:v>
                </c:pt>
              </c:strCache>
            </c:strRef>
          </c:cat>
          <c:val>
            <c:numRef>
              <c:f>outputs!$R$3:$R$6</c:f>
              <c:numCache>
                <c:formatCode>General</c:formatCode>
                <c:ptCount val="4"/>
                <c:pt idx="0">
                  <c:v>24.163539629996674</c:v>
                </c:pt>
                <c:pt idx="1">
                  <c:v>22.701285978030977</c:v>
                </c:pt>
                <c:pt idx="2">
                  <c:v>5.0723005527934104</c:v>
                </c:pt>
                <c:pt idx="3">
                  <c:v>48.062873839178941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64-4471-8F31-0FCBBA00981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AB-40C9-A45D-3A85E8D724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AB-40C9-A45D-3A85E8D724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AB-40C9-A45D-3A85E8D724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AB-40C9-A45D-3A85E8D7246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outputs!$L$3:$L$6</c:f>
              <c:strCache>
                <c:ptCount val="4"/>
                <c:pt idx="0">
                  <c:v>MSM</c:v>
                </c:pt>
                <c:pt idx="1">
                  <c:v>IDU</c:v>
                </c:pt>
                <c:pt idx="2">
                  <c:v>Sexual workers</c:v>
                </c:pt>
                <c:pt idx="3">
                  <c:v>Young people</c:v>
                </c:pt>
              </c:strCache>
            </c:strRef>
          </c:cat>
          <c:val>
            <c:numRef>
              <c:f>outputs!$M$3:$M$6</c:f>
              <c:numCache>
                <c:formatCode>General</c:formatCode>
                <c:ptCount val="4"/>
                <c:pt idx="0">
                  <c:v>50.436953807740316</c:v>
                </c:pt>
                <c:pt idx="1">
                  <c:v>18.1023720349563</c:v>
                </c:pt>
                <c:pt idx="2">
                  <c:v>26.217228464419474</c:v>
                </c:pt>
                <c:pt idx="3">
                  <c:v>5.2434456928838946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AB-40C9-A45D-3A85E8D724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7"/>
          <c:dPt>
            <c:idx val="0"/>
            <c:bubble3D val="0"/>
            <c:explosion val="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99-4388-96F7-B9A70DAD3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99-4388-96F7-B9A70DAD3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99-4388-96F7-B9A70DAD3F4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99-4388-96F7-B9A70DAD3F4C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'Calculation, kzt'!$A$63:$A$66</c:f>
              <c:strCache>
                <c:ptCount val="4"/>
                <c:pt idx="0">
                  <c:v>MSM</c:v>
                </c:pt>
                <c:pt idx="1">
                  <c:v>IDU</c:v>
                </c:pt>
                <c:pt idx="2">
                  <c:v>SW</c:v>
                </c:pt>
                <c:pt idx="3">
                  <c:v>PLHIV</c:v>
                </c:pt>
              </c:strCache>
            </c:strRef>
          </c:cat>
          <c:val>
            <c:numRef>
              <c:f>'Calculation, kzt'!$D$63:$D$66</c:f>
              <c:numCache>
                <c:formatCode>0%</c:formatCode>
                <c:ptCount val="4"/>
                <c:pt idx="0">
                  <c:v>0.17919159743201205</c:v>
                </c:pt>
                <c:pt idx="1">
                  <c:v>7.4931831659758974E-2</c:v>
                </c:pt>
                <c:pt idx="2">
                  <c:v>5.1999883178181112E-2</c:v>
                </c:pt>
                <c:pt idx="3">
                  <c:v>0.74650826667741643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99-4388-96F7-B9A70DAD3F4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7C03A-3974-4E78-8CB5-4047F0133B8C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E7F25-7321-4C67-B87F-4DDB0A0E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61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C1CE8-C343-45B5-8320-9CFFF66C2A1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4E471-9F02-4623-A25D-2724123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10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E471-9F02-4623-A25D-272412351D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6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E471-9F02-4623-A25D-272412351D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3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E471-9F02-4623-A25D-272412351D7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5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E471-9F02-4623-A25D-272412351D7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0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E471-9F02-4623-A25D-272412351D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1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E471-9F02-4623-A25D-272412351D7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4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E471-9F02-4623-A25D-272412351D7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67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4E471-9F02-4623-A25D-272412351D7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0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E471-9F02-4623-A25D-272412351D7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8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C3AFA-8B86-4293-B902-9021326BE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C4383A-71FB-4918-AAD8-8C2DB747D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A8163-8720-4BB4-BF1C-E4094FFB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B074B-F4A6-4B01-9774-6E7CB822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BF54E4-0E75-4D82-AC2E-C029F661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9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0A772-F936-4A06-8F25-474334A9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17A4C-35A7-4E9B-A6D4-F84E1810A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70B6F8-7585-47D6-A0AE-AA4D8A471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C19E8B-3206-4DDD-B292-617841A6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26FDD4-78D2-459E-A8C4-ED0BEF9E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99A41-4DCD-4AD1-A58D-6F4DEBD7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A023C-3718-4D92-9AF3-0C13EDC3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691B40-21F7-4CDF-8D77-78395A41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472072-9261-4DD4-B006-3FA4DDAFB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CB5001-4BDD-47F0-8C08-E7F8539C5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8D7B85-098B-47AA-AE26-961B328EE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995E15-1A87-43F0-9983-D156DB3A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BFA66-E95E-4B3D-A368-5C8A5AEE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5B3603-98D2-47C5-9FA9-5A016E35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4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DAC91-0EC4-45B7-B41F-0A3CB785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1D47AB-3BD7-424A-A796-BB161CF5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D49663-BD51-4BB2-8E02-1DE4689B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BBE390-0444-49BE-804C-F8F7BDC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2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C29B13-3E5C-46F0-A823-F33D540F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70CC80-50D2-4524-8F9A-5648C933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8D228C-244E-41C2-9475-A3F7620E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3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9BFFF-7D4B-46A7-AA40-C6E376C0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6F27A-7FC7-40C8-BD87-50F549F5D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E14689-0759-4941-B4AE-6FC39ECFF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875869-43D1-4EA2-A0AB-2E5E194A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E07204-E155-4664-A93C-2CFD4C71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3BA261-09B2-4B55-BAD1-FBB8B35D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3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CDD31-F738-4BBC-8197-60F2B6F8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2B7746-6DE4-4A58-BDA0-BD2B3AC1C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37B5AC-39D7-4EEF-80FB-F10FC0533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A86078-E0BB-4EAF-BE97-AFE34FB7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C9C38B-3ED7-4C08-8B53-64AABBFF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460EB6-84B5-4D9D-9421-77AA717C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CA08B-21C5-48B3-BBD4-516F8976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C6044-086D-4123-9A52-7023A8CAA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1F93CA-E619-4D30-84C4-F0EE705C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3E8E11-418A-45BD-BE48-9A018E59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7D2DA-5EFC-422F-93C7-B6A5C1FC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7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7425A3-DB50-4B33-ACEE-6BCFD722B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DA87A4-01C8-4083-8921-F46C3CBB9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2CEBC-8441-45EE-84F1-77262CBE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B80D2-964F-4ED7-B22B-00C198AF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FDA51E-F499-4E15-A6C9-3D4C7ACF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C3AFA-8B86-4293-B902-9021326BE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1000" y="774000"/>
            <a:ext cx="7515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C4383A-71FB-4918-AAD8-8C2DB747D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1000" y="3253675"/>
            <a:ext cx="7515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61DC3A-B5EC-4569-A878-59E0E341E8D4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4E6EDC-8F7C-401B-A727-8F55A5763A7B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897D550-7C44-4D29-A125-A534610B3308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4370B82-17EE-4AB1-B4F1-D75CFA4BEB82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129D3A90-247A-4CD1-9840-86AF448F747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D6CBDAA-8C3E-408C-B9CD-B7012953E0C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FAEDE28-86E6-4595-BBEE-95FF191E91D6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E3901798-1904-46FF-A8F6-2582959F592D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9290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AF3CEDE-46AE-4D4F-93A9-CDDF28AD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24E023CD-DED5-4691-A1DC-108A375C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691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0"/>
            <a:ext cx="5186362" cy="684633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13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8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250" y="2980500"/>
            <a:ext cx="2086538" cy="2468749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6" y="234000"/>
            <a:ext cx="11236013" cy="12334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1598653"/>
            <a:ext cx="11236012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6737" y="2983650"/>
            <a:ext cx="2086539" cy="246615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2E5AA54B-D26A-4FDD-8A32-11E46BA12C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1224" y="2979000"/>
            <a:ext cx="2086539" cy="246615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68C4A39F-8F8F-4CC0-88E8-7EDD8086DC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35711" y="2979000"/>
            <a:ext cx="2086539" cy="2466150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E45483-3B73-4DC3-A78E-F49C4277EF3E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44A4B93-1154-4427-B0B0-93F9D2048A2B}"/>
              </a:ext>
            </a:extLst>
          </p:cNvPr>
          <p:cNvSpPr/>
          <p:nvPr userDrawn="1"/>
        </p:nvSpPr>
        <p:spPr>
          <a:xfrm>
            <a:off x="-3375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7250F2F-6A76-4381-A16F-6B918D1A847E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0F37CB5-26B5-4698-BC4B-E07005B713BE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Блок-схема: объединение 25">
              <a:extLst>
                <a:ext uri="{FF2B5EF4-FFF2-40B4-BE49-F238E27FC236}">
                  <a16:creationId xmlns:a16="http://schemas.microsoft.com/office/drawing/2014/main" id="{42E112E2-B4E8-40B3-BED9-D47D5A5CD45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09C83AA-7C31-4F01-99A3-B9D941353FE4}"/>
              </a:ext>
            </a:extLst>
          </p:cNvPr>
          <p:cNvGrpSpPr/>
          <p:nvPr userDrawn="1"/>
        </p:nvGrpSpPr>
        <p:grpSpPr>
          <a:xfrm>
            <a:off x="-69000" y="6583500"/>
            <a:ext cx="2844750" cy="274500"/>
            <a:chOff x="-35250" y="6583500"/>
            <a:chExt cx="2844750" cy="27450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31F3CD7D-983F-4060-8337-A23954D6CDF4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Блок-схема: объединение 28">
              <a:extLst>
                <a:ext uri="{FF2B5EF4-FFF2-40B4-BE49-F238E27FC236}">
                  <a16:creationId xmlns:a16="http://schemas.microsoft.com/office/drawing/2014/main" id="{AF2D8482-AB5B-4496-9ED4-C69853A1DFEF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Текст 18">
            <a:extLst>
              <a:ext uri="{FF2B5EF4-FFF2-40B4-BE49-F238E27FC236}">
                <a16:creationId xmlns:a16="http://schemas.microsoft.com/office/drawing/2014/main" id="{E72E958C-C475-41B5-937E-46FEA02757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250" y="558639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D1C827B0-45A2-484F-BB66-00CB8DD244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6737" y="559764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id="{026CA1D3-D999-4A98-8BD2-1061975B6C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1225" y="559764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BF3A0BD0-8227-4841-92AB-1553AE2A2F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35711" y="5597640"/>
            <a:ext cx="2086538" cy="94761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72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9FB482-CF5D-48DE-B265-E9EAA917DC52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50" y="-575"/>
            <a:ext cx="5186362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5AA7176-3A2C-49F1-9C4E-FE527AD17C8A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E39241B-876E-4AED-942B-6E85AD20689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:a16="http://schemas.microsoft.com/office/drawing/2014/main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266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5D0F7-19DC-456E-839C-DB1B2201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5D3E1-3BCD-461E-AC6D-8399001F7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95C8-42D1-424C-8AB4-32DCC979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AEE0F-97C6-4584-AC12-DA7F007C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5AFAD-8A50-4EB2-BC1A-D8A6EAAA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684085-A65D-48CB-853F-BA40CE30AECB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24EF2B-DCC6-4F42-B182-52EA31DA44C1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0B8F308-D14E-468A-BDD0-FE5CA6BCC169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A290FDB-D55C-47F4-8A80-20C71FD04293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7A9E373D-E381-4700-9BA1-4757289B24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F2AEF08-A2F0-4D1E-808A-CE246DB84EB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D3008D3-099D-4E42-8849-EAF8119FD91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40C47B08-6053-429A-8F6A-35A633767771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2762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2455A-A5BA-427C-9E38-9BE88496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F5BE39-AF33-4136-BAD5-30C84A28D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C0E4E-C9B5-430F-A9D0-B611903A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CA34D2-7520-407B-9C96-08E844DF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B5428-3B62-484E-B940-38E8EE6F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2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1E3D0-687F-4DE6-B6F0-85C1D708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5D4ADB-7653-4AC5-A885-1DE9BAA6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00A36-AF8E-4392-8277-191CACCFE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E257E4-61BE-4214-979E-63457ADDB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F8A263-EAA6-4512-A9EB-C85D57E12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6B13-FA37-453B-9FCD-77DFEB918FA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:a16="http://schemas.microsoft.com/office/drawing/2014/main" id="{3338D9FF-21EF-468B-966D-AC02DDF3026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1" r:id="rId4"/>
    <p:sldLayoutId id="2147483665" r:id="rId5"/>
    <p:sldLayoutId id="2147483666" r:id="rId6"/>
    <p:sldLayoutId id="2147483662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191000" y="1961183"/>
            <a:ext cx="9585000" cy="1397559"/>
          </a:xfrm>
          <a:prstGeom prst="round2Diag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</a:rPr>
              <a:t> СОЦИАЛЬНЫЙ ВОВЗРАТ ИВЕСТИЦИЙ В УСЛУГИ,СВЯЗАННЫЕ С ВИЧ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00" y="3698659"/>
            <a:ext cx="5742021" cy="29198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51000" y="6354000"/>
            <a:ext cx="24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г.Астана, 2022 год 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8352" y="1449000"/>
            <a:ext cx="9135000" cy="1305000"/>
          </a:xfr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2"/>
                </a:solidFill>
              </a:rPr>
              <a:t>  </a:t>
            </a:r>
            <a:r>
              <a:rPr lang="ru-RU" sz="2000" dirty="0" smtClean="0">
                <a:solidFill>
                  <a:schemeClr val="tx2"/>
                </a:solidFill>
              </a:rPr>
              <a:t>Финансирование государственного социального заказа, государственного заказа на реализацию стратегического партнерства, государственных грантов и премий </a:t>
            </a:r>
            <a:r>
              <a:rPr lang="ru-RU" sz="2000" u="sng" dirty="0" smtClean="0">
                <a:solidFill>
                  <a:srgbClr val="C00000"/>
                </a:solidFill>
              </a:rPr>
              <a:t>осуществляется за счет бюджетных средств.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68F75AB-F79F-2202-1AC3-4A2D5E393858}"/>
              </a:ext>
            </a:extLst>
          </p:cNvPr>
          <p:cNvSpPr/>
          <p:nvPr/>
        </p:nvSpPr>
        <p:spPr>
          <a:xfrm>
            <a:off x="10977000" y="6488709"/>
            <a:ext cx="1215000" cy="334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451000" y="504291"/>
            <a:ext cx="8145000" cy="78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Статья 7. Финансирование и использование бюджетных средств государственного социального заказа, государственных грантов и премий.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503408" y="3204000"/>
            <a:ext cx="8145000" cy="78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Статья 8. Контроль за исполнением государственного социального заказа, использованием грантов и присуждением премий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858352" y="4441190"/>
            <a:ext cx="9135000" cy="170279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8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Контроль за исполнением государственного социального заказа, государственного заказа на реализацию стратегического партнерства, использованием грантов и присуждением премий </a:t>
            </a:r>
            <a:r>
              <a:rPr lang="ru-RU" sz="20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осуществляется уполномоченным органом, а также иными государственными органами в пределах их компетенции, установленной законодательством Республики Казахстан.</a:t>
            </a:r>
          </a:p>
        </p:txBody>
      </p:sp>
    </p:spTree>
    <p:extLst>
      <p:ext uri="{BB962C8B-B14F-4D97-AF65-F5344CB8AC3E}">
        <p14:creationId xmlns:p14="http://schemas.microsoft.com/office/powerpoint/2010/main" val="35133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56EAED-0C51-432F-8E3C-893DF57E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00" y="648392"/>
            <a:ext cx="7810496" cy="8619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Кодекс </a:t>
            </a:r>
            <a:r>
              <a:rPr lang="en-US" sz="22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Республики Казахстан от 7 июля 2020 года № 360-VI </a:t>
            </a:r>
            <a:r>
              <a:rPr lang="en-US" sz="22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ЗРК</a:t>
            </a:r>
            <a:r>
              <a:rPr lang="ru-RU" sz="22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en-US" sz="22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 </a:t>
            </a:r>
            <a:r>
              <a:rPr lang="en-US" sz="22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ЗДОРОВЬЕ НАРОДА И СИСТЕМЕ </a:t>
            </a:r>
            <a:r>
              <a:rPr lang="en-US" sz="22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ЗДРАВООХРАНЕНИЯ</a:t>
            </a:r>
            <a:r>
              <a:rPr lang="ru-RU" sz="22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»</a:t>
            </a:r>
            <a:endParaRPr lang="ru-RU" sz="2200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BCA160B0-241C-4FD5-AD7F-B1DDF0AC19B9}"/>
              </a:ext>
            </a:extLst>
          </p:cNvPr>
          <p:cNvSpPr txBox="1">
            <a:spLocks/>
          </p:cNvSpPr>
          <p:nvPr/>
        </p:nvSpPr>
        <p:spPr>
          <a:xfrm>
            <a:off x="639970" y="5363275"/>
            <a:ext cx="2506013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3F740E5-C230-4CE3-A42F-62F86C834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061" y="1713693"/>
            <a:ext cx="266700" cy="2667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0F81E1F-1F58-4F3B-8509-CE7CF7EA7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7650" y="1713693"/>
            <a:ext cx="266700" cy="266700"/>
          </a:xfrm>
          <a:prstGeom prst="rect">
            <a:avLst/>
          </a:prstGeom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817650" y="1935216"/>
            <a:ext cx="5063385" cy="3751632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Статья 99. Профилактика ВИЧ-инфекции</a:t>
            </a:r>
            <a:endParaRPr lang="ru-RU" dirty="0"/>
          </a:p>
          <a:p>
            <a:endParaRPr lang="ru-RU" sz="1600" b="1" dirty="0">
              <a:solidFill>
                <a:schemeClr val="tx1"/>
              </a:solidFill>
            </a:endParaRPr>
          </a:p>
          <a:p>
            <a:r>
              <a:rPr lang="en-US" u="sng" dirty="0">
                <a:solidFill>
                  <a:srgbClr val="C00000"/>
                </a:solidFill>
              </a:rPr>
              <a:t>5) размещения и реализации государственных социальных грантов и государственных социальных заказов через неправительственные организации;</a:t>
            </a:r>
            <a:endParaRPr lang="ru-RU" u="sng" dirty="0">
              <a:solidFill>
                <a:srgbClr val="C00000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978923" y="6415632"/>
            <a:ext cx="1215000" cy="334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11061" y="1980392"/>
            <a:ext cx="5759999" cy="4283607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Статья 8. Компетенция государственного органа в сфере оказания медицинских услуг (помощи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Государственный орган в сфере оказания медицинских услуг (помощи):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u="sng" dirty="0">
                <a:solidFill>
                  <a:srgbClr val="C00000"/>
                </a:solidFill>
              </a:rPr>
              <a:t> </a:t>
            </a:r>
            <a:r>
              <a:rPr lang="en-US" u="sng" dirty="0" smtClean="0">
                <a:solidFill>
                  <a:srgbClr val="C00000"/>
                </a:solidFill>
              </a:rPr>
              <a:t>19</a:t>
            </a:r>
            <a:r>
              <a:rPr lang="en-US" u="sng" dirty="0">
                <a:solidFill>
                  <a:srgbClr val="C00000"/>
                </a:solidFill>
              </a:rPr>
              <a:t>) формирует </a:t>
            </a:r>
            <a:r>
              <a:rPr lang="en-US" u="sng" dirty="0" smtClean="0">
                <a:solidFill>
                  <a:srgbClr val="C00000"/>
                </a:solidFill>
              </a:rPr>
              <a:t>государственный социальный </a:t>
            </a:r>
            <a:r>
              <a:rPr lang="en-US" u="sng" dirty="0">
                <a:solidFill>
                  <a:srgbClr val="C00000"/>
                </a:solidFill>
              </a:rPr>
              <a:t>заказ, проводит мониторинг его реализации и оценку результатов по удовлетворенности граждан</a:t>
            </a:r>
            <a:r>
              <a:rPr lang="en-US" dirty="0">
                <a:solidFill>
                  <a:schemeClr val="tx1"/>
                </a:solidFill>
              </a:rPr>
              <a:t> уровнем и качеством оказываемой медицинской помощи в соответствии с законодательством Республики Казахстан о государственном социальном заказе, государственном заказе на реализацию стратегического партнерства, грантах и премиях для неправительственных организаций в Республике Казахстан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10174" y="478890"/>
            <a:ext cx="5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Общественный фонд «Жизнь вопреки»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7402" y="929216"/>
            <a:ext cx="546859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Рутиные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91000" y="1542870"/>
            <a:ext cx="1305001" cy="6091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82382" y="2262984"/>
            <a:ext cx="4017236" cy="13457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Услуги в </a:t>
            </a:r>
            <a:r>
              <a:rPr lang="ru-RU" b="1" dirty="0">
                <a:solidFill>
                  <a:schemeClr val="tx2"/>
                </a:solidFill>
              </a:rPr>
              <a:t>рамках </a:t>
            </a:r>
            <a:r>
              <a:rPr lang="ru-RU" b="1" dirty="0">
                <a:solidFill>
                  <a:srgbClr val="C00000"/>
                </a:solidFill>
              </a:rPr>
              <a:t>ГСЗ</a:t>
            </a:r>
            <a:r>
              <a:rPr lang="ru-RU" b="1" dirty="0">
                <a:solidFill>
                  <a:schemeClr val="tx2"/>
                </a:solidFill>
              </a:rPr>
              <a:t> мероприятия по профилактике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 ВИЧ-инфекции срели ключевых групп населения РС в </a:t>
            </a:r>
            <a:r>
              <a:rPr lang="ru-RU" b="1" dirty="0" smtClean="0">
                <a:solidFill>
                  <a:schemeClr val="tx2"/>
                </a:solidFill>
              </a:rPr>
              <a:t>2022 </a:t>
            </a:r>
            <a:r>
              <a:rPr lang="ru-RU" b="1" dirty="0">
                <a:solidFill>
                  <a:schemeClr val="tx2"/>
                </a:solidFill>
              </a:rPr>
              <a:t>году 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11000" y="2293026"/>
            <a:ext cx="3612240" cy="13497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Грант Глобального фонда </a:t>
            </a:r>
            <a:r>
              <a:rPr lang="ru-RU" b="1" dirty="0">
                <a:solidFill>
                  <a:srgbClr val="002060"/>
                </a:solidFill>
              </a:rPr>
              <a:t>для борьбы со СПИДом,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туберкулезом и малярией по компоненту ЛЖВ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851002" y="1605029"/>
            <a:ext cx="1254172" cy="5459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29175"/>
              </p:ext>
            </p:extLst>
          </p:nvPr>
        </p:nvGraphicFramePr>
        <p:xfrm>
          <a:off x="3327402" y="4058162"/>
          <a:ext cx="5918598" cy="279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2809">
                  <a:extLst>
                    <a:ext uri="{9D8B030D-6E8A-4147-A177-3AD203B41FA5}">
                      <a16:colId xmlns:a16="http://schemas.microsoft.com/office/drawing/2014/main" val="2047373761"/>
                    </a:ext>
                  </a:extLst>
                </a:gridCol>
                <a:gridCol w="1080641">
                  <a:extLst>
                    <a:ext uri="{9D8B030D-6E8A-4147-A177-3AD203B41FA5}">
                      <a16:colId xmlns:a16="http://schemas.microsoft.com/office/drawing/2014/main" val="2820544661"/>
                    </a:ext>
                  </a:extLst>
                </a:gridCol>
                <a:gridCol w="1452258">
                  <a:extLst>
                    <a:ext uri="{9D8B030D-6E8A-4147-A177-3AD203B41FA5}">
                      <a16:colId xmlns:a16="http://schemas.microsoft.com/office/drawing/2014/main" val="311555337"/>
                    </a:ext>
                  </a:extLst>
                </a:gridCol>
                <a:gridCol w="1452890">
                  <a:extLst>
                    <a:ext uri="{9D8B030D-6E8A-4147-A177-3AD203B41FA5}">
                      <a16:colId xmlns:a16="http://schemas.microsoft.com/office/drawing/2014/main" val="4056665701"/>
                    </a:ext>
                  </a:extLst>
                </a:gridCol>
              </a:tblGrid>
              <a:tr h="17643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клиентов 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Консультация/информирование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 на ВИЧ 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763351"/>
                  </a:ext>
                </a:extLst>
              </a:tr>
              <a:tr h="3277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ГФ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193750"/>
                  </a:ext>
                </a:extLst>
              </a:tr>
              <a:tr h="3538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ГСЗ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85525"/>
                  </a:ext>
                </a:extLst>
              </a:tr>
              <a:tr h="3538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96757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00" y="1456239"/>
            <a:ext cx="3645002" cy="236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6190" y="1114139"/>
            <a:ext cx="5282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Грант Глобального фонда для борьбы со СПИДом, </a:t>
            </a:r>
            <a:endParaRPr lang="ru-RU" b="1" dirty="0" smtClean="0"/>
          </a:p>
          <a:p>
            <a:pPr algn="ctr"/>
            <a:r>
              <a:rPr lang="ru-RU" b="1" dirty="0" smtClean="0"/>
              <a:t>туберкулезом </a:t>
            </a:r>
            <a:r>
              <a:rPr lang="ru-RU" b="1" dirty="0"/>
              <a:t>и малярией по компоненту ЛЖВ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771000" y="1437305"/>
            <a:ext cx="0" cy="472500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07591" y="407288"/>
            <a:ext cx="5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Общественный фонд «Жизнь вопреки»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131000" y="1226793"/>
            <a:ext cx="4609126" cy="5268790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/>
              <a:t>П</a:t>
            </a:r>
            <a:r>
              <a:rPr lang="kk-KZ" dirty="0" smtClean="0"/>
              <a:t>лановый индикатор по ЛЖВ для ОФ «Шаг в будущее» составил </a:t>
            </a:r>
            <a:r>
              <a:rPr lang="kk-KZ" b="1" dirty="0" smtClean="0">
                <a:solidFill>
                  <a:srgbClr val="C00000"/>
                </a:solidFill>
              </a:rPr>
              <a:t>500 ЛЖВ на конец года.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 smtClean="0"/>
              <a:t>Кумулятивно (за 7 месяцев 2022 года)</a:t>
            </a:r>
            <a:r>
              <a:rPr lang="ru-RU" dirty="0" smtClean="0"/>
              <a:t> профилактическими программами охвачено </a:t>
            </a:r>
            <a:r>
              <a:rPr lang="kk-KZ" b="1" dirty="0" smtClean="0">
                <a:solidFill>
                  <a:srgbClr val="C00000"/>
                </a:solidFill>
              </a:rPr>
              <a:t>541 </a:t>
            </a:r>
            <a:r>
              <a:rPr lang="ru-RU" b="1" dirty="0" smtClean="0">
                <a:solidFill>
                  <a:srgbClr val="C00000"/>
                </a:solidFill>
              </a:rPr>
              <a:t>ЛЖВ (</a:t>
            </a:r>
            <a:r>
              <a:rPr lang="kk-KZ" b="1" dirty="0" smtClean="0">
                <a:solidFill>
                  <a:srgbClr val="C00000"/>
                </a:solidFill>
              </a:rPr>
              <a:t>87</a:t>
            </a:r>
            <a:r>
              <a:rPr lang="ru-RU" b="1" dirty="0" smtClean="0">
                <a:solidFill>
                  <a:srgbClr val="C00000"/>
                </a:solidFill>
              </a:rPr>
              <a:t>%) </a:t>
            </a:r>
            <a:r>
              <a:rPr lang="ru-RU" dirty="0" smtClean="0"/>
              <a:t>от индикатора - 500)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из них привержены к лечению </a:t>
            </a:r>
            <a:r>
              <a:rPr lang="ru-RU" b="1" dirty="0">
                <a:solidFill>
                  <a:srgbClr val="C00000"/>
                </a:solidFill>
              </a:rPr>
              <a:t>АРВТ </a:t>
            </a:r>
            <a:r>
              <a:rPr lang="kk-KZ" b="1" dirty="0">
                <a:solidFill>
                  <a:srgbClr val="C00000"/>
                </a:solidFill>
              </a:rPr>
              <a:t>444 </a:t>
            </a:r>
            <a:r>
              <a:rPr lang="kk-KZ" b="1" dirty="0" smtClean="0">
                <a:solidFill>
                  <a:srgbClr val="C00000"/>
                </a:solidFill>
              </a:rPr>
              <a:t>ЛЖВ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/>
              <a:t>С начала года по октябрь проведено </a:t>
            </a:r>
            <a:r>
              <a:rPr lang="kk-KZ" b="1" dirty="0">
                <a:solidFill>
                  <a:srgbClr val="C00000"/>
                </a:solidFill>
              </a:rPr>
              <a:t>45 групп взаимопомощи</a:t>
            </a:r>
            <a:r>
              <a:rPr lang="kk-KZ" dirty="0">
                <a:solidFill>
                  <a:srgbClr val="C00000"/>
                </a:solidFill>
              </a:rPr>
              <a:t> </a:t>
            </a:r>
            <a:r>
              <a:rPr lang="kk-KZ" dirty="0"/>
              <a:t>с ЛЖВ и близким окружением, </a:t>
            </a:r>
            <a:r>
              <a:rPr lang="kk-KZ" b="1" dirty="0">
                <a:solidFill>
                  <a:srgbClr val="C00000"/>
                </a:solidFill>
              </a:rPr>
              <a:t>101 актив по розыску</a:t>
            </a:r>
            <a:r>
              <a:rPr lang="kk-KZ" dirty="0">
                <a:solidFill>
                  <a:srgbClr val="C00000"/>
                </a:solidFill>
              </a:rPr>
              <a:t> неприверженных к арвт-25 из них найдены, 18 начали прием препаратов Арвт, </a:t>
            </a:r>
            <a:r>
              <a:rPr lang="kk-KZ" b="1" dirty="0">
                <a:solidFill>
                  <a:srgbClr val="C00000"/>
                </a:solidFill>
              </a:rPr>
              <a:t>32 доставки терапии</a:t>
            </a:r>
            <a:r>
              <a:rPr lang="kk-KZ" dirty="0">
                <a:solidFill>
                  <a:srgbClr val="C00000"/>
                </a:solidFill>
              </a:rPr>
              <a:t> </a:t>
            </a:r>
            <a:r>
              <a:rPr lang="kk-KZ" dirty="0"/>
              <a:t>тем людям, которые по состоянию здоровья не могут прийти в центр СПИД самостоятельно</a:t>
            </a:r>
            <a:endParaRPr lang="kk-KZ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45730"/>
              </p:ext>
            </p:extLst>
          </p:nvPr>
        </p:nvGraphicFramePr>
        <p:xfrm>
          <a:off x="446142" y="2085241"/>
          <a:ext cx="5964858" cy="395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688">
                  <a:extLst>
                    <a:ext uri="{9D8B030D-6E8A-4147-A177-3AD203B41FA5}">
                      <a16:colId xmlns:a16="http://schemas.microsoft.com/office/drawing/2014/main" val="2170714410"/>
                    </a:ext>
                  </a:extLst>
                </a:gridCol>
                <a:gridCol w="505992">
                  <a:extLst>
                    <a:ext uri="{9D8B030D-6E8A-4147-A177-3AD203B41FA5}">
                      <a16:colId xmlns:a16="http://schemas.microsoft.com/office/drawing/2014/main" val="489976764"/>
                    </a:ext>
                  </a:extLst>
                </a:gridCol>
                <a:gridCol w="1315295">
                  <a:extLst>
                    <a:ext uri="{9D8B030D-6E8A-4147-A177-3AD203B41FA5}">
                      <a16:colId xmlns:a16="http://schemas.microsoft.com/office/drawing/2014/main" val="1860382689"/>
                    </a:ext>
                  </a:extLst>
                </a:gridCol>
                <a:gridCol w="707961">
                  <a:extLst>
                    <a:ext uri="{9D8B030D-6E8A-4147-A177-3AD203B41FA5}">
                      <a16:colId xmlns:a16="http://schemas.microsoft.com/office/drawing/2014/main" val="4028472770"/>
                    </a:ext>
                  </a:extLst>
                </a:gridCol>
                <a:gridCol w="707961">
                  <a:extLst>
                    <a:ext uri="{9D8B030D-6E8A-4147-A177-3AD203B41FA5}">
                      <a16:colId xmlns:a16="http://schemas.microsoft.com/office/drawing/2014/main" val="766244624"/>
                    </a:ext>
                  </a:extLst>
                </a:gridCol>
                <a:gridCol w="707961">
                  <a:extLst>
                    <a:ext uri="{9D8B030D-6E8A-4147-A177-3AD203B41FA5}">
                      <a16:colId xmlns:a16="http://schemas.microsoft.com/office/drawing/2014/main" val="3367162287"/>
                    </a:ext>
                  </a:extLst>
                </a:gridCol>
              </a:tblGrid>
              <a:tr h="287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Штат сотрудников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Финансирование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Плановый индикатор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Консультация/информирование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Охват новых клиентов ЛЖВ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227935"/>
                  </a:ext>
                </a:extLst>
              </a:tr>
              <a:tr h="358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ГФ по ЛЖВ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15 514 000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750306"/>
                  </a:ext>
                </a:extLst>
              </a:tr>
              <a:tr h="358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ГСЗ по ЛЖВ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649973"/>
                  </a:ext>
                </a:extLst>
              </a:tr>
              <a:tr h="358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Всего 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15 514 000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500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451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12775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41700" y="24352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247" y="1032840"/>
            <a:ext cx="6820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Услуги рамках ГСЗ мероприятия по профилактике</a:t>
            </a:r>
          </a:p>
          <a:p>
            <a:pPr algn="ctr"/>
            <a:r>
              <a:rPr lang="ru-RU" b="1" dirty="0" smtClean="0"/>
              <a:t> ВИЧ-инфекции срели ключевых групп населения РС в 22022 году 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771000" y="1437305"/>
            <a:ext cx="0" cy="472500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07591" y="407288"/>
            <a:ext cx="5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Общественный фонд «Жизнь вопреки»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131000" y="1356005"/>
            <a:ext cx="4609126" cy="2913655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С мая по октябрь 2022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года включительно, были </a:t>
            </a:r>
            <a:r>
              <a:rPr lang="ru-RU" dirty="0" smtClean="0"/>
              <a:t>проведены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выезды в количестве – </a:t>
            </a:r>
            <a:r>
              <a:rPr lang="ru-RU" b="1" dirty="0">
                <a:solidFill>
                  <a:srgbClr val="C00000"/>
                </a:solidFill>
              </a:rPr>
              <a:t>622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выезда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профилактические </a:t>
            </a:r>
            <a:r>
              <a:rPr lang="ru-RU" dirty="0"/>
              <a:t>беседы с </a:t>
            </a:r>
            <a:r>
              <a:rPr lang="ru-RU" b="1" dirty="0">
                <a:solidFill>
                  <a:srgbClr val="C00000"/>
                </a:solidFill>
              </a:rPr>
              <a:t>перенаправление в ДК – 700 </a:t>
            </a:r>
            <a:r>
              <a:rPr lang="ru-RU" b="1" dirty="0" smtClean="0">
                <a:solidFill>
                  <a:srgbClr val="C00000"/>
                </a:solidFill>
              </a:rPr>
              <a:t>РС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раздача ИОМ – 3210 </a:t>
            </a:r>
            <a:r>
              <a:rPr lang="ru-RU" b="1" dirty="0" smtClean="0">
                <a:solidFill>
                  <a:srgbClr val="C00000"/>
                </a:solidFill>
              </a:rPr>
              <a:t>шт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резервативов </a:t>
            </a:r>
            <a:r>
              <a:rPr lang="ru-RU" b="1" dirty="0">
                <a:solidFill>
                  <a:srgbClr val="C00000"/>
                </a:solidFill>
              </a:rPr>
              <a:t>- 79678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шт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Проведение экспресс тестов- 560 шт</a:t>
            </a:r>
            <a:r>
              <a:rPr lang="ru-RU" dirty="0" smtClean="0"/>
              <a:t>. </a:t>
            </a:r>
            <a:r>
              <a:rPr lang="ru-RU" dirty="0"/>
              <a:t>Раздаточный материал выдается ГЦ СПИД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16657"/>
              </p:ext>
            </p:extLst>
          </p:nvPr>
        </p:nvGraphicFramePr>
        <p:xfrm>
          <a:off x="78829" y="2079000"/>
          <a:ext cx="6512172" cy="395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5007">
                  <a:extLst>
                    <a:ext uri="{9D8B030D-6E8A-4147-A177-3AD203B41FA5}">
                      <a16:colId xmlns:a16="http://schemas.microsoft.com/office/drawing/2014/main" val="2170714410"/>
                    </a:ext>
                  </a:extLst>
                </a:gridCol>
                <a:gridCol w="552421">
                  <a:extLst>
                    <a:ext uri="{9D8B030D-6E8A-4147-A177-3AD203B41FA5}">
                      <a16:colId xmlns:a16="http://schemas.microsoft.com/office/drawing/2014/main" val="489976764"/>
                    </a:ext>
                  </a:extLst>
                </a:gridCol>
                <a:gridCol w="1435981">
                  <a:extLst>
                    <a:ext uri="{9D8B030D-6E8A-4147-A177-3AD203B41FA5}">
                      <a16:colId xmlns:a16="http://schemas.microsoft.com/office/drawing/2014/main" val="1860382689"/>
                    </a:ext>
                  </a:extLst>
                </a:gridCol>
                <a:gridCol w="772921">
                  <a:extLst>
                    <a:ext uri="{9D8B030D-6E8A-4147-A177-3AD203B41FA5}">
                      <a16:colId xmlns:a16="http://schemas.microsoft.com/office/drawing/2014/main" val="4028472770"/>
                    </a:ext>
                  </a:extLst>
                </a:gridCol>
                <a:gridCol w="772921">
                  <a:extLst>
                    <a:ext uri="{9D8B030D-6E8A-4147-A177-3AD203B41FA5}">
                      <a16:colId xmlns:a16="http://schemas.microsoft.com/office/drawing/2014/main" val="766244624"/>
                    </a:ext>
                  </a:extLst>
                </a:gridCol>
                <a:gridCol w="772921">
                  <a:extLst>
                    <a:ext uri="{9D8B030D-6E8A-4147-A177-3AD203B41FA5}">
                      <a16:colId xmlns:a16="http://schemas.microsoft.com/office/drawing/2014/main" val="3367162287"/>
                    </a:ext>
                  </a:extLst>
                </a:gridCol>
              </a:tblGrid>
              <a:tr h="287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</a:t>
                      </a:r>
                      <a:r>
                        <a:rPr lang="ru-RU" sz="1800" b="1" dirty="0">
                          <a:effectLst/>
                        </a:rPr>
                        <a:t>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Штат сотрудников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Финансирование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Выезда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Консультация/информирование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Презервативы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227935"/>
                  </a:ext>
                </a:extLst>
              </a:tr>
              <a:tr h="358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ГФ по ЛЖВ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--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750306"/>
                  </a:ext>
                </a:extLst>
              </a:tr>
              <a:tr h="358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ГСЗ по ЛЖВ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13 430 841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622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700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79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678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649973"/>
                  </a:ext>
                </a:extLst>
              </a:tr>
              <a:tr h="358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Всего 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13 430 841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622</a:t>
                      </a:r>
                      <a:endParaRPr lang="ru-RU" sz="18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79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678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12775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41700" y="24352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97" y="4476892"/>
            <a:ext cx="4640829" cy="21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61375" y="369000"/>
            <a:ext cx="5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Общественный фонд «Шаг в будущее»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61375" y="901903"/>
            <a:ext cx="503962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Рутиные показатели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760521"/>
              </p:ext>
            </p:extLst>
          </p:nvPr>
        </p:nvGraphicFramePr>
        <p:xfrm>
          <a:off x="111000" y="3562626"/>
          <a:ext cx="5355375" cy="2833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880">
                  <a:extLst>
                    <a:ext uri="{9D8B030D-6E8A-4147-A177-3AD203B41FA5}">
                      <a16:colId xmlns:a16="http://schemas.microsoft.com/office/drawing/2014/main" val="2047373761"/>
                    </a:ext>
                  </a:extLst>
                </a:gridCol>
                <a:gridCol w="977805">
                  <a:extLst>
                    <a:ext uri="{9D8B030D-6E8A-4147-A177-3AD203B41FA5}">
                      <a16:colId xmlns:a16="http://schemas.microsoft.com/office/drawing/2014/main" val="2820544661"/>
                    </a:ext>
                  </a:extLst>
                </a:gridCol>
                <a:gridCol w="1314058">
                  <a:extLst>
                    <a:ext uri="{9D8B030D-6E8A-4147-A177-3AD203B41FA5}">
                      <a16:colId xmlns:a16="http://schemas.microsoft.com/office/drawing/2014/main" val="311555337"/>
                    </a:ext>
                  </a:extLst>
                </a:gridCol>
                <a:gridCol w="1314632">
                  <a:extLst>
                    <a:ext uri="{9D8B030D-6E8A-4147-A177-3AD203B41FA5}">
                      <a16:colId xmlns:a16="http://schemas.microsoft.com/office/drawing/2014/main" val="4056665701"/>
                    </a:ext>
                  </a:extLst>
                </a:gridCol>
              </a:tblGrid>
              <a:tr h="1469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Охват клиентов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Консультация/информирование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Тестирование на ВИЧ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763351"/>
                  </a:ext>
                </a:extLst>
              </a:tr>
              <a:tr h="518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ГФ по ЛУИН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832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832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764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193750"/>
                  </a:ext>
                </a:extLst>
              </a:tr>
              <a:tr h="518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ГСЗ по ЛУИН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609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438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485525"/>
                  </a:ext>
                </a:extLst>
              </a:tr>
              <a:tr h="3039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1441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1441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1202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967571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2294690" y="1326079"/>
            <a:ext cx="1305001" cy="6091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549254" y="1326079"/>
            <a:ext cx="1214242" cy="6280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46000" y="2032848"/>
            <a:ext cx="4230000" cy="12319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ВИЧ – инфекции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ГБ-ГСЗ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50653" y="2032848"/>
            <a:ext cx="4025685" cy="13617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ВИЧ – инфекции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год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ГБ-ГСЗ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61600"/>
              </p:ext>
            </p:extLst>
          </p:nvPr>
        </p:nvGraphicFramePr>
        <p:xfrm>
          <a:off x="6546000" y="3562625"/>
          <a:ext cx="5487037" cy="2811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4525">
                  <a:extLst>
                    <a:ext uri="{9D8B030D-6E8A-4147-A177-3AD203B41FA5}">
                      <a16:colId xmlns:a16="http://schemas.microsoft.com/office/drawing/2014/main" val="1267303704"/>
                    </a:ext>
                  </a:extLst>
                </a:gridCol>
                <a:gridCol w="979196">
                  <a:extLst>
                    <a:ext uri="{9D8B030D-6E8A-4147-A177-3AD203B41FA5}">
                      <a16:colId xmlns:a16="http://schemas.microsoft.com/office/drawing/2014/main" val="282311301"/>
                    </a:ext>
                  </a:extLst>
                </a:gridCol>
                <a:gridCol w="1346365">
                  <a:extLst>
                    <a:ext uri="{9D8B030D-6E8A-4147-A177-3AD203B41FA5}">
                      <a16:colId xmlns:a16="http://schemas.microsoft.com/office/drawing/2014/main" val="1858808634"/>
                    </a:ext>
                  </a:extLst>
                </a:gridCol>
                <a:gridCol w="1346951">
                  <a:extLst>
                    <a:ext uri="{9D8B030D-6E8A-4147-A177-3AD203B41FA5}">
                      <a16:colId xmlns:a16="http://schemas.microsoft.com/office/drawing/2014/main" val="366489489"/>
                    </a:ext>
                  </a:extLst>
                </a:gridCol>
              </a:tblGrid>
              <a:tr h="17795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Охват клиентов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Консультация/информирование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Тестирование на ВИЧ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468833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ГФ по МСМ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1062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1062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847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281441"/>
                  </a:ext>
                </a:extLst>
              </a:tr>
              <a:tr h="3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ГСЗ по МСМ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661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661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548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405550"/>
                  </a:ext>
                </a:extLst>
              </a:tr>
              <a:tr h="34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1723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1723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1329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00676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19" y="1498625"/>
            <a:ext cx="2064000" cy="2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23500" y="444573"/>
            <a:ext cx="5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Общественный фонд «Шаг в будущее»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1000" y="1248129"/>
            <a:ext cx="3980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ВИЧ – инфекции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ЛУИН 2022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769223"/>
              </p:ext>
            </p:extLst>
          </p:nvPr>
        </p:nvGraphicFramePr>
        <p:xfrm>
          <a:off x="381000" y="2202216"/>
          <a:ext cx="4792385" cy="3791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0000">
                  <a:extLst>
                    <a:ext uri="{9D8B030D-6E8A-4147-A177-3AD203B41FA5}">
                      <a16:colId xmlns:a16="http://schemas.microsoft.com/office/drawing/2014/main" val="2166944227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3325551000"/>
                    </a:ext>
                  </a:extLst>
                </a:gridCol>
                <a:gridCol w="1507385">
                  <a:extLst>
                    <a:ext uri="{9D8B030D-6E8A-4147-A177-3AD203B41FA5}">
                      <a16:colId xmlns:a16="http://schemas.microsoft.com/office/drawing/2014/main" val="221254037"/>
                    </a:ext>
                  </a:extLst>
                </a:gridCol>
              </a:tblGrid>
              <a:tr h="2527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Штат сотрудников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Финансирование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845266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ГФ по ЛУИН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16 982 500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12626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ГСЗ по ЛУИН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10 340 387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671950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27 322 887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61520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871000" y="1268999"/>
            <a:ext cx="0" cy="472500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546818" y="1404000"/>
            <a:ext cx="5068846" cy="4934648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 smtClean="0"/>
              <a:t>Плановый индикатор </a:t>
            </a:r>
            <a:r>
              <a:rPr lang="kk-KZ" sz="2000" b="1" dirty="0" smtClean="0"/>
              <a:t>по ЛУИН для </a:t>
            </a:r>
            <a:r>
              <a:rPr lang="kk-KZ" sz="2000" dirty="0" smtClean="0"/>
              <a:t>ОФ «Шаг в будущее» составил </a:t>
            </a:r>
            <a:r>
              <a:rPr lang="kk-KZ" sz="2000" b="1" dirty="0" smtClean="0">
                <a:solidFill>
                  <a:srgbClr val="C00000"/>
                </a:solidFill>
              </a:rPr>
              <a:t>700 ЛУИН на конец года.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 smtClean="0"/>
              <a:t>Кумулятивно (за 7 месяцев 2022 года)</a:t>
            </a:r>
            <a:r>
              <a:rPr lang="ru-RU" sz="2000" dirty="0" smtClean="0"/>
              <a:t> профилактическими программами охвачено </a:t>
            </a:r>
            <a:r>
              <a:rPr lang="kk-KZ" sz="2000" b="1" dirty="0" smtClean="0">
                <a:solidFill>
                  <a:srgbClr val="C00000"/>
                </a:solidFill>
              </a:rPr>
              <a:t>609 </a:t>
            </a:r>
            <a:r>
              <a:rPr lang="ru-RU" sz="2000" b="1" dirty="0" smtClean="0">
                <a:solidFill>
                  <a:srgbClr val="C00000"/>
                </a:solidFill>
              </a:rPr>
              <a:t>ЛУИН (</a:t>
            </a:r>
            <a:r>
              <a:rPr lang="kk-KZ" sz="2000" b="1" dirty="0" smtClean="0">
                <a:solidFill>
                  <a:srgbClr val="C00000"/>
                </a:solidFill>
              </a:rPr>
              <a:t>87</a:t>
            </a:r>
            <a:r>
              <a:rPr lang="ru-RU" sz="2000" b="1" dirty="0" smtClean="0">
                <a:solidFill>
                  <a:srgbClr val="C00000"/>
                </a:solidFill>
              </a:rPr>
              <a:t>%) </a:t>
            </a:r>
            <a:r>
              <a:rPr lang="ru-RU" sz="2000" dirty="0" smtClean="0"/>
              <a:t>от индикатора - 700)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из них протестировано </a:t>
            </a:r>
            <a:r>
              <a:rPr lang="kk-KZ" sz="2000" b="1" dirty="0" smtClean="0">
                <a:solidFill>
                  <a:srgbClr val="C00000"/>
                </a:solidFill>
              </a:rPr>
              <a:t>438 ЛУИН (72</a:t>
            </a:r>
            <a:r>
              <a:rPr lang="ru-RU" sz="2000" b="1" dirty="0" smtClean="0">
                <a:solidFill>
                  <a:srgbClr val="C00000"/>
                </a:solidFill>
              </a:rPr>
              <a:t>%)</a:t>
            </a:r>
            <a:r>
              <a:rPr lang="ru-RU" sz="2000" dirty="0" smtClean="0"/>
              <a:t> норматив тестирования на ВИЧ-инфекцию до конца года 80% от прямого охвата.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Всего роздано </a:t>
            </a:r>
            <a:r>
              <a:rPr lang="ru-RU" sz="2000" dirty="0" smtClean="0">
                <a:solidFill>
                  <a:srgbClr val="C00000"/>
                </a:solidFill>
              </a:rPr>
              <a:t>– </a:t>
            </a:r>
            <a:r>
              <a:rPr lang="kk-KZ" sz="2000" b="1" dirty="0" smtClean="0">
                <a:solidFill>
                  <a:srgbClr val="C00000"/>
                </a:solidFill>
              </a:rPr>
              <a:t>58874</a:t>
            </a:r>
            <a:r>
              <a:rPr lang="ru-RU" sz="2000" b="1" dirty="0" smtClean="0">
                <a:solidFill>
                  <a:srgbClr val="C00000"/>
                </a:solidFill>
              </a:rPr>
              <a:t> шт. шприцев, </a:t>
            </a:r>
            <a:r>
              <a:rPr lang="kk-KZ" sz="2000" b="1" dirty="0" smtClean="0">
                <a:solidFill>
                  <a:srgbClr val="C00000"/>
                </a:solidFill>
              </a:rPr>
              <a:t>21472</a:t>
            </a:r>
            <a:r>
              <a:rPr lang="ru-RU" sz="2000" b="1" dirty="0" smtClean="0">
                <a:solidFill>
                  <a:srgbClr val="C00000"/>
                </a:solidFill>
              </a:rPr>
              <a:t> презервативов</a:t>
            </a:r>
            <a:endParaRPr lang="ru-RU" sz="2000" dirty="0" smtClean="0"/>
          </a:p>
          <a:p>
            <a:r>
              <a:rPr lang="ru-RU" sz="2000" dirty="0" smtClean="0"/>
              <a:t>Обеспеченность на одного ЛУИН </a:t>
            </a:r>
            <a:r>
              <a:rPr lang="kk-KZ" sz="2000" dirty="0" smtClean="0"/>
              <a:t>– 96-97 шт. шприцев, 35 шт. презервативов.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666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23500" y="444573"/>
            <a:ext cx="58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Общественный фонд «Шаг в будущее»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1000" y="1112506"/>
            <a:ext cx="4064831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ВИЧ – инфекции </a:t>
            </a:r>
          </a:p>
          <a:p>
            <a:pPr algn="ctr"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МСМ 2022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64511"/>
              </p:ext>
            </p:extLst>
          </p:nvPr>
        </p:nvGraphicFramePr>
        <p:xfrm>
          <a:off x="688701" y="2124000"/>
          <a:ext cx="4860000" cy="3748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959032971"/>
                    </a:ext>
                  </a:extLst>
                </a:gridCol>
                <a:gridCol w="1119518">
                  <a:extLst>
                    <a:ext uri="{9D8B030D-6E8A-4147-A177-3AD203B41FA5}">
                      <a16:colId xmlns:a16="http://schemas.microsoft.com/office/drawing/2014/main" val="1605286816"/>
                    </a:ext>
                  </a:extLst>
                </a:gridCol>
                <a:gridCol w="1580482">
                  <a:extLst>
                    <a:ext uri="{9D8B030D-6E8A-4147-A177-3AD203B41FA5}">
                      <a16:colId xmlns:a16="http://schemas.microsoft.com/office/drawing/2014/main" val="2005866495"/>
                    </a:ext>
                  </a:extLst>
                </a:gridCol>
              </a:tblGrid>
              <a:tr h="2490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Штат сотрудников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Финансирование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2048"/>
                  </a:ext>
                </a:extLst>
              </a:tr>
              <a:tr h="433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ГФ </a:t>
                      </a:r>
                      <a:r>
                        <a:rPr lang="ru-RU" sz="2400" dirty="0" smtClean="0">
                          <a:effectLst/>
                        </a:rPr>
                        <a:t>по</a:t>
                      </a:r>
                      <a:r>
                        <a:rPr lang="ru-RU" sz="2400" baseline="0" dirty="0" smtClean="0">
                          <a:effectLst/>
                        </a:rPr>
                        <a:t> МСМ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21 413 076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531851"/>
                  </a:ext>
                </a:extLst>
              </a:tr>
              <a:tr h="433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ГСЗ </a:t>
                      </a:r>
                      <a:r>
                        <a:rPr lang="ru-RU" sz="2400" dirty="0" smtClean="0">
                          <a:effectLst/>
                        </a:rPr>
                        <a:t>по</a:t>
                      </a:r>
                      <a:r>
                        <a:rPr lang="ru-RU" sz="2400" baseline="0" dirty="0" smtClean="0">
                          <a:effectLst/>
                        </a:rPr>
                        <a:t> МСМ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12 925 496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7705873"/>
                  </a:ext>
                </a:extLst>
              </a:tr>
              <a:tr h="387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34 338 572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1919156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871000" y="1268999"/>
            <a:ext cx="0" cy="472500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206676" y="1517745"/>
            <a:ext cx="5665409" cy="4634999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/>
              <a:t>П</a:t>
            </a:r>
            <a:r>
              <a:rPr lang="kk-KZ" sz="2000" dirty="0" smtClean="0"/>
              <a:t>лановый индикатор </a:t>
            </a:r>
            <a:r>
              <a:rPr lang="kk-KZ" sz="2000" b="1" dirty="0"/>
              <a:t>по МСМ для </a:t>
            </a:r>
            <a:r>
              <a:rPr lang="kk-KZ" sz="2000" dirty="0" smtClean="0"/>
              <a:t>ОФ «Шаг в будущее» составил </a:t>
            </a:r>
            <a:r>
              <a:rPr lang="kk-KZ" sz="2000" b="1" dirty="0" smtClean="0">
                <a:solidFill>
                  <a:srgbClr val="C00000"/>
                </a:solidFill>
              </a:rPr>
              <a:t>700 ЛУИН на конец года.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000" dirty="0" smtClean="0"/>
              <a:t>Кумулятивно (за  6 месяцев 2022 года)</a:t>
            </a:r>
            <a:r>
              <a:rPr lang="ru-RU" sz="2000" dirty="0" smtClean="0"/>
              <a:t> профилактическими программами охвачено </a:t>
            </a:r>
            <a:r>
              <a:rPr lang="kk-KZ" sz="2000" b="1" dirty="0">
                <a:solidFill>
                  <a:srgbClr val="C00000"/>
                </a:solidFill>
              </a:rPr>
              <a:t>661 </a:t>
            </a:r>
            <a:r>
              <a:rPr lang="ru-RU" sz="2000" b="1" dirty="0">
                <a:solidFill>
                  <a:srgbClr val="C00000"/>
                </a:solidFill>
              </a:rPr>
              <a:t>МСМ (</a:t>
            </a:r>
            <a:r>
              <a:rPr lang="kk-KZ" sz="2000" b="1" dirty="0">
                <a:solidFill>
                  <a:srgbClr val="C00000"/>
                </a:solidFill>
              </a:rPr>
              <a:t>94,4</a:t>
            </a:r>
            <a:r>
              <a:rPr lang="ru-RU" sz="2000" b="1" dirty="0">
                <a:solidFill>
                  <a:srgbClr val="C00000"/>
                </a:solidFill>
              </a:rPr>
              <a:t>%) </a:t>
            </a:r>
            <a:r>
              <a:rPr lang="ru-RU" sz="2000" dirty="0" smtClean="0"/>
              <a:t>от индикатора - 700)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из них протестировано </a:t>
            </a:r>
            <a:r>
              <a:rPr lang="kk-KZ" sz="2000" b="1" dirty="0">
                <a:solidFill>
                  <a:srgbClr val="C00000"/>
                </a:solidFill>
              </a:rPr>
              <a:t>548</a:t>
            </a:r>
            <a:r>
              <a:rPr lang="ru-RU" sz="2000" b="1" dirty="0">
                <a:solidFill>
                  <a:srgbClr val="C00000"/>
                </a:solidFill>
              </a:rPr>
              <a:t> МСМ </a:t>
            </a:r>
            <a:r>
              <a:rPr lang="kk-KZ" sz="2000" b="1" dirty="0">
                <a:solidFill>
                  <a:srgbClr val="C00000"/>
                </a:solidFill>
              </a:rPr>
              <a:t>(83</a:t>
            </a:r>
            <a:r>
              <a:rPr lang="ru-RU" sz="2000" b="1" dirty="0" smtClean="0">
                <a:solidFill>
                  <a:srgbClr val="C00000"/>
                </a:solidFill>
              </a:rPr>
              <a:t>%) </a:t>
            </a:r>
            <a:r>
              <a:rPr lang="ru-RU" sz="2000" dirty="0" smtClean="0"/>
              <a:t>норматив тестирования на ВИЧ-инфекцию до конца года 80% от прямого охвата.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Всего роздано </a:t>
            </a:r>
            <a:r>
              <a:rPr lang="ru-RU" sz="2000" dirty="0" smtClean="0">
                <a:solidFill>
                  <a:srgbClr val="C00000"/>
                </a:solidFill>
              </a:rPr>
              <a:t>– </a:t>
            </a:r>
            <a:r>
              <a:rPr lang="kk-KZ" sz="2000" b="1" dirty="0">
                <a:solidFill>
                  <a:srgbClr val="C00000"/>
                </a:solidFill>
              </a:rPr>
              <a:t>59940</a:t>
            </a:r>
            <a:r>
              <a:rPr lang="ru-RU" sz="2000" b="1" dirty="0">
                <a:solidFill>
                  <a:srgbClr val="C00000"/>
                </a:solidFill>
              </a:rPr>
              <a:t> шт. презервативов и </a:t>
            </a:r>
            <a:r>
              <a:rPr lang="kk-KZ" sz="2000" b="1" dirty="0">
                <a:solidFill>
                  <a:srgbClr val="C00000"/>
                </a:solidFill>
              </a:rPr>
              <a:t>59940</a:t>
            </a:r>
            <a:r>
              <a:rPr lang="ru-RU" sz="2000" b="1" dirty="0">
                <a:solidFill>
                  <a:srgbClr val="C00000"/>
                </a:solidFill>
              </a:rPr>
              <a:t> шт. </a:t>
            </a:r>
            <a:r>
              <a:rPr lang="ru-RU" sz="2000" b="1" dirty="0" smtClean="0">
                <a:solidFill>
                  <a:srgbClr val="C00000"/>
                </a:solidFill>
              </a:rPr>
              <a:t>гель-лубрикантов</a:t>
            </a:r>
          </a:p>
          <a:p>
            <a:r>
              <a:rPr lang="ru-RU" sz="2000" dirty="0" smtClean="0"/>
              <a:t>Обеспеченность </a:t>
            </a:r>
            <a:r>
              <a:rPr lang="ru-RU" sz="2000" dirty="0"/>
              <a:t>на одного МСМ </a:t>
            </a:r>
            <a:r>
              <a:rPr lang="kk-KZ" sz="2000" dirty="0"/>
              <a:t>– 91 </a:t>
            </a:r>
            <a:r>
              <a:rPr lang="kk-KZ" sz="2000" dirty="0" smtClean="0"/>
              <a:t>шт.</a:t>
            </a:r>
            <a:r>
              <a:rPr lang="ru-RU" sz="2000" dirty="0"/>
              <a:t> </a:t>
            </a:r>
            <a:r>
              <a:rPr lang="kk-KZ" sz="2000" dirty="0" smtClean="0"/>
              <a:t>презервативов.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511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23500" y="234000"/>
            <a:ext cx="589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Профилактика ВИЧ – инфекции среди ключевых групп населения  г.Астана в 2022 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15068"/>
              </p:ext>
            </p:extLst>
          </p:nvPr>
        </p:nvGraphicFramePr>
        <p:xfrm>
          <a:off x="1685999" y="1152459"/>
          <a:ext cx="8370002" cy="5382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4017">
                  <a:extLst>
                    <a:ext uri="{9D8B030D-6E8A-4147-A177-3AD203B41FA5}">
                      <a16:colId xmlns:a16="http://schemas.microsoft.com/office/drawing/2014/main" val="2334143622"/>
                    </a:ext>
                  </a:extLst>
                </a:gridCol>
                <a:gridCol w="967084">
                  <a:extLst>
                    <a:ext uri="{9D8B030D-6E8A-4147-A177-3AD203B41FA5}">
                      <a16:colId xmlns:a16="http://schemas.microsoft.com/office/drawing/2014/main" val="2508799716"/>
                    </a:ext>
                  </a:extLst>
                </a:gridCol>
                <a:gridCol w="2283482">
                  <a:extLst>
                    <a:ext uri="{9D8B030D-6E8A-4147-A177-3AD203B41FA5}">
                      <a16:colId xmlns:a16="http://schemas.microsoft.com/office/drawing/2014/main" val="269426098"/>
                    </a:ext>
                  </a:extLst>
                </a:gridCol>
                <a:gridCol w="1019949">
                  <a:extLst>
                    <a:ext uri="{9D8B030D-6E8A-4147-A177-3AD203B41FA5}">
                      <a16:colId xmlns:a16="http://schemas.microsoft.com/office/drawing/2014/main" val="1425749693"/>
                    </a:ext>
                  </a:extLst>
                </a:gridCol>
                <a:gridCol w="1545470">
                  <a:extLst>
                    <a:ext uri="{9D8B030D-6E8A-4147-A177-3AD203B41FA5}">
                      <a16:colId xmlns:a16="http://schemas.microsoft.com/office/drawing/2014/main" val="1276231300"/>
                    </a:ext>
                  </a:extLst>
                </a:gridCol>
              </a:tblGrid>
              <a:tr h="2465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Наименование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Штат сотрудников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Финансирование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Консультация/информирование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Охват новых клиентов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7939222"/>
                  </a:ext>
                </a:extLst>
              </a:tr>
              <a:tr h="47353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НПО «Шаг в будущее»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552963"/>
                  </a:ext>
                </a:extLst>
              </a:tr>
              <a:tr h="321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«ЛУИН»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27 322 887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1441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3527329"/>
                  </a:ext>
                </a:extLst>
              </a:tr>
              <a:tr h="373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«МСМ»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34 338 572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1723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625542"/>
                  </a:ext>
                </a:extLst>
              </a:tr>
              <a:tr h="48744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НПО «Жизнь вопреки»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86503"/>
                  </a:ext>
                </a:extLst>
              </a:tr>
              <a:tr h="321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«ЛЖВ»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15 514 000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451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597004"/>
                  </a:ext>
                </a:extLst>
              </a:tr>
              <a:tr h="321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«РС»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13 430 841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1752522"/>
                  </a:ext>
                </a:extLst>
              </a:tr>
              <a:tr h="321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ВСЕГО: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90 606 300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4015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63" marR="64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184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11000" y="234000"/>
            <a:ext cx="11700000" cy="6390000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Результаты и предположения относительно </a:t>
            </a:r>
            <a:r>
              <a:rPr lang="ru-RU" b="1" dirty="0" smtClean="0"/>
              <a:t>результатов (Босния Герцеговина)</a:t>
            </a:r>
            <a:endParaRPr lang="ru-RU" b="1" dirty="0" smtClean="0"/>
          </a:p>
          <a:p>
            <a:pPr algn="ctr"/>
            <a:endParaRPr lang="ru-RU" dirty="0"/>
          </a:p>
          <a:p>
            <a:r>
              <a:rPr lang="ru-RU" dirty="0" smtClean="0"/>
              <a:t>	Как </a:t>
            </a:r>
            <a:r>
              <a:rPr lang="ru-RU" dirty="0"/>
              <a:t>свидетельствуют проектные документы, в ходе реализации проекта был достигнут значительный набор результатов. </a:t>
            </a:r>
            <a:endParaRPr lang="ru-RU" dirty="0" smtClean="0"/>
          </a:p>
          <a:p>
            <a:r>
              <a:rPr lang="ru-RU" dirty="0" smtClean="0"/>
              <a:t>	К </a:t>
            </a:r>
            <a:r>
              <a:rPr lang="ru-RU" dirty="0"/>
              <a:t>концу 2018 года было проведено консультирование почти 10 000 человек из маргинализированных сообществ, а 69 ЛЖВ получили социальную и психосоциальную поддержку.</a:t>
            </a:r>
          </a:p>
          <a:p>
            <a:r>
              <a:rPr lang="ru-RU" dirty="0"/>
              <a:t>Важно отметить, что этот проект имеет по существу </a:t>
            </a:r>
            <a:r>
              <a:rPr lang="ru-RU" b="1" u="sng" dirty="0"/>
              <a:t>два результата: </a:t>
            </a:r>
            <a:endParaRPr lang="ru-RU" b="1" u="sng" dirty="0" smtClean="0"/>
          </a:p>
          <a:p>
            <a:pPr marL="400050" indent="223838">
              <a:buAutoNum type="romanLcParenBoth"/>
            </a:pPr>
            <a:r>
              <a:rPr lang="ru-RU" u="sng" dirty="0" smtClean="0"/>
              <a:t>предотвращение </a:t>
            </a:r>
            <a:r>
              <a:rPr lang="ru-RU" u="sng" dirty="0"/>
              <a:t>инфекций в результате консультирования маргинализированных групп; </a:t>
            </a:r>
            <a:endParaRPr lang="ru-RU" u="sng" dirty="0" smtClean="0"/>
          </a:p>
          <a:p>
            <a:pPr marL="400050" indent="406400">
              <a:buAutoNum type="romanLcParenBoth"/>
            </a:pPr>
            <a:r>
              <a:rPr lang="ru-RU" u="sng" dirty="0" smtClean="0"/>
              <a:t>улучшение </a:t>
            </a:r>
            <a:r>
              <a:rPr lang="ru-RU" u="sng" dirty="0"/>
              <a:t>здоровья ЛЖВ в результате покрытия их жизненных потребностей. </a:t>
            </a:r>
            <a:endParaRPr lang="ru-RU" u="sng" dirty="0" smtClean="0"/>
          </a:p>
          <a:p>
            <a:r>
              <a:rPr lang="ru-RU" dirty="0"/>
              <a:t>	</a:t>
            </a:r>
            <a:r>
              <a:rPr lang="ru-RU" dirty="0" smtClean="0"/>
              <a:t>Как </a:t>
            </a:r>
            <a:r>
              <a:rPr lang="ru-RU" dirty="0"/>
              <a:t>обсуждалось в методологическом разделе выше, </a:t>
            </a:r>
            <a:r>
              <a:rPr lang="ru-RU" b="1" u="sng" dirty="0"/>
              <a:t>одна из наиболее важных частей SROI включает в себя монетизацию результатов, указанных выше. </a:t>
            </a:r>
            <a:endParaRPr lang="ru-RU" b="1" u="sng" dirty="0" smtClean="0"/>
          </a:p>
          <a:p>
            <a:r>
              <a:rPr lang="ru-RU" b="1" u="sng" dirty="0" smtClean="0"/>
              <a:t>При </a:t>
            </a:r>
            <a:r>
              <a:rPr lang="ru-RU" b="1" u="sng" dirty="0"/>
              <a:t>монетизации </a:t>
            </a:r>
            <a:r>
              <a:rPr lang="ru-RU" u="sng" dirty="0"/>
              <a:t>результатов </a:t>
            </a:r>
            <a:r>
              <a:rPr lang="ru-RU" u="sng" dirty="0" smtClean="0"/>
              <a:t>использовали </a:t>
            </a:r>
            <a:r>
              <a:rPr lang="ru-RU" u="sng" dirty="0"/>
              <a:t>следующее: </a:t>
            </a:r>
            <a:endParaRPr lang="ru-RU" u="sng" dirty="0" smtClean="0"/>
          </a:p>
          <a:p>
            <a:r>
              <a:rPr lang="ru-RU" dirty="0"/>
              <a:t>	</a:t>
            </a:r>
            <a:r>
              <a:rPr lang="ru-RU" dirty="0" smtClean="0"/>
              <a:t>(</a:t>
            </a:r>
            <a:r>
              <a:rPr lang="ru-RU" dirty="0"/>
              <a:t>i) </a:t>
            </a:r>
            <a:r>
              <a:rPr lang="ru-RU" b="1" u="sng" dirty="0"/>
              <a:t>для предотвращенных инфекций – среднюю стоимость АРТ; </a:t>
            </a:r>
            <a:endParaRPr lang="ru-RU" b="1" u="sng" dirty="0" smtClean="0"/>
          </a:p>
          <a:p>
            <a:r>
              <a:rPr lang="ru-RU" dirty="0"/>
              <a:t>	</a:t>
            </a:r>
            <a:r>
              <a:rPr lang="ru-RU" dirty="0" smtClean="0"/>
              <a:t>(</a:t>
            </a:r>
            <a:r>
              <a:rPr lang="ru-RU" dirty="0"/>
              <a:t>ii</a:t>
            </a:r>
            <a:r>
              <a:rPr lang="ru-RU" b="1" u="sng" dirty="0"/>
              <a:t>) для ЛЖВ – средняя минимальная заработная плата, поскольку у людей может быть более крепкое здоровье, чтобы они могли присоединиться к рынку труда </a:t>
            </a:r>
            <a:endParaRPr lang="ru-RU" b="1" u="sng" dirty="0" smtClean="0"/>
          </a:p>
          <a:p>
            <a:r>
              <a:rPr lang="ru-RU" dirty="0"/>
              <a:t>	</a:t>
            </a:r>
            <a:r>
              <a:rPr lang="ru-RU" dirty="0" smtClean="0"/>
              <a:t>При </a:t>
            </a:r>
            <a:r>
              <a:rPr lang="ru-RU" dirty="0"/>
              <a:t>рассмотрении консультационной части проекта </a:t>
            </a:r>
            <a:r>
              <a:rPr lang="ru-RU" dirty="0" smtClean="0"/>
              <a:t>был сделан </a:t>
            </a:r>
            <a:r>
              <a:rPr lang="ru-RU" u="sng" dirty="0"/>
              <a:t>дополнительный набор допущений. </a:t>
            </a:r>
            <a:endParaRPr lang="ru-RU" u="sng" dirty="0" smtClean="0"/>
          </a:p>
          <a:p>
            <a:r>
              <a:rPr lang="ru-RU" dirty="0"/>
              <a:t>	</a:t>
            </a:r>
            <a:r>
              <a:rPr lang="ru-RU" dirty="0" smtClean="0"/>
              <a:t>1. </a:t>
            </a:r>
            <a:r>
              <a:rPr lang="ru-RU" dirty="0" smtClean="0"/>
              <a:t>Во-первых</a:t>
            </a:r>
            <a:r>
              <a:rPr lang="ru-RU" dirty="0"/>
              <a:t>, не все люди, которых консультировали, сразу же перенимают более безопасные </a:t>
            </a:r>
            <a:r>
              <a:rPr lang="ru-RU" dirty="0" smtClean="0"/>
              <a:t>методы. </a:t>
            </a:r>
            <a:r>
              <a:rPr lang="ru-RU" dirty="0"/>
              <a:t>Кроме того, даже если они будут продолжать использовать небезопасные методы, не все из них будут заражены. </a:t>
            </a:r>
            <a:r>
              <a:rPr lang="ru-RU" u="sng" dirty="0" smtClean="0"/>
              <a:t>Чтобы </a:t>
            </a:r>
            <a:r>
              <a:rPr lang="ru-RU" u="sng" dirty="0"/>
              <a:t>уточнить цифры, </a:t>
            </a:r>
            <a:r>
              <a:rPr lang="ru-RU" u="sng" dirty="0" smtClean="0"/>
              <a:t>сначала </a:t>
            </a:r>
            <a:r>
              <a:rPr lang="ru-RU" u="sng" dirty="0"/>
              <a:t>применили коэффициент передачи инфекции по типу небезопасной практики </a:t>
            </a:r>
            <a:r>
              <a:rPr lang="ru-RU" dirty="0"/>
              <a:t>(</a:t>
            </a:r>
            <a:r>
              <a:rPr lang="ru-RU" u="sng" dirty="0"/>
              <a:t>например, небезопасный секс, совместное использование игл) (PHA Canada, </a:t>
            </a:r>
            <a:r>
              <a:rPr lang="ru-RU" dirty="0" smtClean="0"/>
              <a:t>2012)</a:t>
            </a:r>
          </a:p>
          <a:p>
            <a:r>
              <a:rPr lang="ru-RU" dirty="0"/>
              <a:t>	</a:t>
            </a:r>
            <a:r>
              <a:rPr lang="ru-RU" dirty="0" smtClean="0"/>
              <a:t>Кроме </a:t>
            </a:r>
            <a:r>
              <a:rPr lang="ru-RU" dirty="0"/>
              <a:t>того, </a:t>
            </a:r>
            <a:r>
              <a:rPr lang="ru-RU" dirty="0" smtClean="0"/>
              <a:t>были использованы  </a:t>
            </a:r>
            <a:r>
              <a:rPr lang="ru-RU" dirty="0"/>
              <a:t>данные литературы о том, </a:t>
            </a:r>
            <a:r>
              <a:rPr lang="ru-RU" b="1" u="sng" dirty="0"/>
              <a:t>что консультирование снижает заболеваемость ВИЧ-инфекцией наполовину </a:t>
            </a:r>
            <a:r>
              <a:rPr lang="ru-RU" u="sng" dirty="0"/>
              <a:t>(Hallett et al, 2009).</a:t>
            </a:r>
          </a:p>
        </p:txBody>
      </p:sp>
    </p:spTree>
    <p:extLst>
      <p:ext uri="{BB962C8B-B14F-4D97-AF65-F5344CB8AC3E}">
        <p14:creationId xmlns:p14="http://schemas.microsoft.com/office/powerpoint/2010/main" val="18043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371000" y="549000"/>
            <a:ext cx="9540000" cy="2970000"/>
          </a:xfrm>
          <a:prstGeom prst="round2Diag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2"/>
                </a:solidFill>
              </a:rPr>
              <a:t>Методология </a:t>
            </a:r>
            <a:r>
              <a:rPr lang="ru-RU" sz="3600" b="1" u="sng" dirty="0" smtClean="0">
                <a:solidFill>
                  <a:schemeClr val="tx2"/>
                </a:solidFill>
              </a:rPr>
              <a:t>социальной возврат инвестиций (СВИ) </a:t>
            </a:r>
            <a:r>
              <a:rPr lang="ru-RU" sz="3600" b="1" i="1" u="sng" dirty="0" smtClean="0">
                <a:solidFill>
                  <a:schemeClr val="tx2"/>
                </a:solidFill>
              </a:rPr>
              <a:t> </a:t>
            </a:r>
            <a:r>
              <a:rPr lang="ru-RU" sz="3600" b="1" i="1" dirty="0" smtClean="0">
                <a:solidFill>
                  <a:schemeClr val="tx2"/>
                </a:solidFill>
              </a:rPr>
              <a:t>выражается как соотношние затрат на проведение мероприятий и </a:t>
            </a:r>
            <a:r>
              <a:rPr lang="ru-RU" sz="3600" b="1" i="1" u="sng" dirty="0" smtClean="0">
                <a:solidFill>
                  <a:srgbClr val="C00000"/>
                </a:solidFill>
              </a:rPr>
              <a:t>полученной в результате социальной отдачи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4014000"/>
            <a:ext cx="6030000" cy="20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51000" y="414000"/>
            <a:ext cx="10665000" cy="5760000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Монетизация </a:t>
            </a:r>
            <a:r>
              <a:rPr lang="ru-RU" b="1" dirty="0" smtClean="0"/>
              <a:t>результатов</a:t>
            </a:r>
          </a:p>
          <a:p>
            <a:pPr algn="ctr"/>
            <a:endParaRPr lang="ru-RU" dirty="0"/>
          </a:p>
          <a:p>
            <a:r>
              <a:rPr lang="ru-RU" dirty="0"/>
              <a:t>Таким образом, общий доход для маргинализированных групп, если мы умножим его на среднегодовые затраты на АРТ, составит 191 000 БАМ.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этому мы добавили социальную отдачу от инвестиций в ЛЖВ (69 человек х среднегодовая минимальная заработная плата), которая составляет 336 168 BAM.</a:t>
            </a:r>
          </a:p>
          <a:p>
            <a:r>
              <a:rPr lang="ru-RU" b="1" u="sng" dirty="0"/>
              <a:t>Важной частью SROI является временной горизонт эффектов проекта. </a:t>
            </a:r>
            <a:endParaRPr lang="ru-RU" b="1" u="sng" dirty="0" smtClean="0"/>
          </a:p>
          <a:p>
            <a:r>
              <a:rPr lang="ru-RU" dirty="0" smtClean="0"/>
              <a:t>Другими </a:t>
            </a:r>
            <a:r>
              <a:rPr lang="ru-RU" dirty="0"/>
              <a:t>словами, в то время как некоторые виды деятельности (например, консультирование) могут длиться дольше, некоторые (например, помощь ЛЖВ) могут иметь ограниченную продолжительность и должны завершиться, как только проект будет завершен. </a:t>
            </a:r>
            <a:r>
              <a:rPr lang="ru-RU" u="sng" dirty="0"/>
              <a:t>Следовательно, для консультирования мы исходили из того, что эффект со временем будет постепенно снижаться. </a:t>
            </a:r>
            <a:endParaRPr lang="ru-RU" u="sng" dirty="0" smtClean="0"/>
          </a:p>
          <a:p>
            <a:r>
              <a:rPr lang="ru-RU" dirty="0" smtClean="0"/>
              <a:t>При </a:t>
            </a:r>
            <a:r>
              <a:rPr lang="ru-RU" dirty="0"/>
              <a:t>этом </a:t>
            </a:r>
            <a:r>
              <a:rPr lang="ru-RU" dirty="0" smtClean="0"/>
              <a:t>применили </a:t>
            </a:r>
            <a:r>
              <a:rPr lang="ru-RU" dirty="0"/>
              <a:t>следующее: 50% в год 2, 30% в год 3, 10% в год 4 и 0% в год 5. </a:t>
            </a:r>
            <a:endParaRPr lang="ru-RU" dirty="0" smtClean="0"/>
          </a:p>
          <a:p>
            <a:r>
              <a:rPr lang="ru-RU" dirty="0" smtClean="0"/>
              <a:t>Другими </a:t>
            </a:r>
            <a:r>
              <a:rPr lang="ru-RU" dirty="0"/>
              <a:t>словами, </a:t>
            </a:r>
            <a:r>
              <a:rPr lang="ru-RU" dirty="0" smtClean="0"/>
              <a:t>не ожидаем</a:t>
            </a:r>
            <a:r>
              <a:rPr lang="ru-RU" dirty="0"/>
              <a:t>, </a:t>
            </a:r>
            <a:r>
              <a:rPr lang="ru-RU" u="sng" dirty="0"/>
              <a:t>что эффект консультирования будет длиться вечно и следует сделать некоторые переподготовки </a:t>
            </a:r>
            <a:r>
              <a:rPr lang="ru-RU" dirty="0"/>
              <a:t>(мы говорим здесь о маргинализированных группах, которые часто оказываются в обстоятельствах, когда знание правил техники безопасности мало что значит). </a:t>
            </a:r>
            <a:endParaRPr lang="ru-RU" dirty="0" smtClean="0"/>
          </a:p>
          <a:p>
            <a:r>
              <a:rPr lang="ru-RU" dirty="0" smtClean="0"/>
              <a:t>Когда </a:t>
            </a:r>
            <a:r>
              <a:rPr lang="ru-RU" dirty="0"/>
              <a:t>мы применим это к приведенному выше числу, общая социальная отдача от консультирования маргинализированных групп достигает 363 266 БАМ.</a:t>
            </a:r>
          </a:p>
        </p:txBody>
      </p:sp>
    </p:spTree>
    <p:extLst>
      <p:ext uri="{BB962C8B-B14F-4D97-AF65-F5344CB8AC3E}">
        <p14:creationId xmlns:p14="http://schemas.microsoft.com/office/powerpoint/2010/main" val="39600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51000" y="324000"/>
            <a:ext cx="10665000" cy="6165000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Атрибуция, </a:t>
            </a:r>
            <a:r>
              <a:rPr lang="ru-RU" b="1" dirty="0" smtClean="0"/>
              <a:t>дедвейт</a:t>
            </a:r>
          </a:p>
          <a:p>
            <a:pPr algn="ctr"/>
            <a:endParaRPr lang="ru-RU" dirty="0"/>
          </a:p>
          <a:p>
            <a:r>
              <a:rPr lang="ru-RU" dirty="0"/>
              <a:t>В то время как </a:t>
            </a:r>
            <a:r>
              <a:rPr lang="ru-RU" b="1" dirty="0"/>
              <a:t>мертвый вес </a:t>
            </a:r>
            <a:r>
              <a:rPr lang="ru-RU" dirty="0"/>
              <a:t>равен 0 (нет других НПО, занимающихся маргинализованными группами), предполагаемая </a:t>
            </a:r>
            <a:r>
              <a:rPr lang="ru-RU" b="1" u="sng" dirty="0"/>
              <a:t>стоимость атрибуции составляет 10%. </a:t>
            </a:r>
            <a:endParaRPr lang="ru-RU" b="1" u="sng" dirty="0" smtClean="0"/>
          </a:p>
          <a:p>
            <a:r>
              <a:rPr lang="ru-RU" dirty="0" smtClean="0"/>
              <a:t>Другими </a:t>
            </a:r>
            <a:r>
              <a:rPr lang="ru-RU" dirty="0"/>
              <a:t>словами, </a:t>
            </a:r>
            <a:r>
              <a:rPr lang="ru-RU" u="sng" dirty="0"/>
              <a:t>могут существовать другие каналы, по которым можно было бы распространять сообщения о более безопасных методах (радио, телевидение, печать). Однако мы полагаем, что это мало.</a:t>
            </a:r>
          </a:p>
          <a:p>
            <a:pPr algn="ctr"/>
            <a:r>
              <a:rPr lang="ru-RU" b="1" dirty="0" smtClean="0"/>
              <a:t>Затраты/затраты</a:t>
            </a:r>
          </a:p>
          <a:p>
            <a:pPr algn="ctr"/>
            <a:endParaRPr lang="ru-RU" dirty="0"/>
          </a:p>
          <a:p>
            <a:r>
              <a:rPr lang="ru-RU" dirty="0"/>
              <a:t>Вклад проекта состоял из двух вещей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(i) общий бюджет НПО;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ii) время, необходимое врачам общей практики для консультирования.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монетизации времени, затрачиваемого врачами общей практики на консультирование, мы исходили из расчета часа на человека, что сводилось к добавлению двухмесячной брутто-зарплаты врача общей практики (в качестве дополнительных косвенных затрат) к общим затратам проекта.</a:t>
            </a:r>
          </a:p>
          <a:p>
            <a:pPr algn="ctr"/>
            <a:r>
              <a:rPr lang="ru-RU" b="1" dirty="0"/>
              <a:t>Полученные </a:t>
            </a:r>
            <a:r>
              <a:rPr lang="ru-RU" b="1" dirty="0" smtClean="0"/>
              <a:t>результаты</a:t>
            </a:r>
          </a:p>
          <a:p>
            <a:pPr algn="ctr"/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Применительно к Боснии и Герцеговине все это означает, что социальная отдача, созданная в результате проекта, равна 630 000 БАМ. </a:t>
            </a:r>
          </a:p>
        </p:txBody>
      </p:sp>
    </p:spTree>
    <p:extLst>
      <p:ext uri="{BB962C8B-B14F-4D97-AF65-F5344CB8AC3E}">
        <p14:creationId xmlns:p14="http://schemas.microsoft.com/office/powerpoint/2010/main" val="35555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Блок-схема: узел 31"/>
          <p:cNvSpPr/>
          <p:nvPr/>
        </p:nvSpPr>
        <p:spPr>
          <a:xfrm>
            <a:off x="731823" y="5205295"/>
            <a:ext cx="2096546" cy="1254536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MKD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SD</a:t>
            </a:r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1244223" y="1856979"/>
            <a:ext cx="2114579" cy="1441525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USD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02292" y="205275"/>
            <a:ext cx="6463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На каждый </a:t>
            </a:r>
            <a:r>
              <a:rPr lang="ru-RU" sz="2000" b="1" dirty="0" smtClean="0">
                <a:solidFill>
                  <a:srgbClr val="C00000"/>
                </a:solidFill>
              </a:rPr>
              <a:t>1 ВАМ/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USD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вложенный в мероприятия по профилактике ВИЧ (включая психосоциалную поддержку и тестирование и консультирование), Босния и Герцеговина получит социальный возврат на инвестиции в размере </a:t>
            </a:r>
            <a:r>
              <a:rPr lang="ru-RU" sz="2000" b="1" dirty="0" smtClean="0">
                <a:solidFill>
                  <a:srgbClr val="C00000"/>
                </a:solidFill>
              </a:rPr>
              <a:t>3,5 </a:t>
            </a:r>
            <a:r>
              <a:rPr lang="ru-RU" sz="2000" b="1" dirty="0">
                <a:solidFill>
                  <a:srgbClr val="C00000"/>
                </a:solidFill>
              </a:rPr>
              <a:t>ВАМ/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USD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Деньги"/>
          <p:cNvSpPr/>
          <p:nvPr/>
        </p:nvSpPr>
        <p:spPr>
          <a:xfrm>
            <a:off x="1780096" y="2253186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320807" y="3474000"/>
            <a:ext cx="9596044" cy="85283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еньги"/>
          <p:cNvSpPr/>
          <p:nvPr/>
        </p:nvSpPr>
        <p:spPr>
          <a:xfrm>
            <a:off x="1404465" y="5404350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514161" y="3376755"/>
            <a:ext cx="4592879" cy="167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2"/>
          <p:cNvSpPr txBox="1">
            <a:spLocks/>
          </p:cNvSpPr>
          <p:nvPr/>
        </p:nvSpPr>
        <p:spPr>
          <a:xfrm>
            <a:off x="4165189" y="2003854"/>
            <a:ext cx="1485000" cy="5337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3,5 ВАМ/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USD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885189" y="2604472"/>
            <a:ext cx="22500" cy="7469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028221" y="6488709"/>
            <a:ext cx="50761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2"/>
          <p:cNvSpPr txBox="1">
            <a:spLocks/>
          </p:cNvSpPr>
          <p:nvPr/>
        </p:nvSpPr>
        <p:spPr>
          <a:xfrm>
            <a:off x="4247445" y="5298789"/>
            <a:ext cx="1599330" cy="5337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1,5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MKD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USD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934145" y="5741777"/>
            <a:ext cx="22500" cy="7469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3846" y="3514746"/>
            <a:ext cx="6587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 Северной Македонии на каждый </a:t>
            </a:r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en-US" b="1" dirty="0">
                <a:solidFill>
                  <a:srgbClr val="C00000"/>
                </a:solidFill>
              </a:rPr>
              <a:t>MKD </a:t>
            </a:r>
            <a:r>
              <a:rPr lang="ru-RU" b="1" dirty="0" smtClean="0">
                <a:solidFill>
                  <a:srgbClr val="C00000"/>
                </a:solidFill>
              </a:rPr>
              <a:t>/</a:t>
            </a:r>
            <a:r>
              <a:rPr lang="en-US" b="1" dirty="0" smtClean="0">
                <a:solidFill>
                  <a:srgbClr val="C00000"/>
                </a:solidFill>
              </a:rPr>
              <a:t> USD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вложенный в  мобильное тестирование и консультирование ключевых групп населения (мужчин, имеющих секс с мужчинами, людей, употребляющих инъекционные наркотики, и секс работников), обеспечил социальный возврат на инвестиции в размере </a:t>
            </a:r>
            <a:r>
              <a:rPr lang="ru-RU" b="1" dirty="0" smtClean="0">
                <a:solidFill>
                  <a:srgbClr val="C00000"/>
                </a:solidFill>
              </a:rPr>
              <a:t>1,5 </a:t>
            </a:r>
            <a:r>
              <a:rPr lang="en-US" b="1" dirty="0">
                <a:solidFill>
                  <a:srgbClr val="C00000"/>
                </a:solidFill>
              </a:rPr>
              <a:t>MKD </a:t>
            </a:r>
            <a:r>
              <a:rPr lang="ru-RU" b="1" dirty="0">
                <a:solidFill>
                  <a:srgbClr val="C00000"/>
                </a:solidFill>
              </a:rPr>
              <a:t>/</a:t>
            </a:r>
            <a:r>
              <a:rPr lang="en-US" b="1" dirty="0">
                <a:solidFill>
                  <a:srgbClr val="C00000"/>
                </a:solidFill>
              </a:rPr>
              <a:t> USD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22" name="Chart 1"/>
          <p:cNvGraphicFramePr/>
          <p:nvPr>
            <p:extLst/>
          </p:nvPr>
        </p:nvGraphicFramePr>
        <p:xfrm>
          <a:off x="7941576" y="433410"/>
          <a:ext cx="4119330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1"/>
          <p:cNvGraphicFramePr/>
          <p:nvPr>
            <p:extLst/>
          </p:nvPr>
        </p:nvGraphicFramePr>
        <p:xfrm>
          <a:off x="7265851" y="3747970"/>
          <a:ext cx="4869180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1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16000" y="324000"/>
            <a:ext cx="10665000" cy="6075000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Анализ чувствительности</a:t>
            </a:r>
            <a:endParaRPr lang="ru-RU" dirty="0"/>
          </a:p>
          <a:p>
            <a:r>
              <a:rPr lang="ru-RU" dirty="0" smtClean="0"/>
              <a:t>	Чтобы </a:t>
            </a:r>
            <a:r>
              <a:rPr lang="ru-RU" dirty="0"/>
              <a:t>увидеть, насколько наши результаты устойчивы к различным изменениям допущений, мы провели несколько тестов анализа чувствительности. </a:t>
            </a:r>
            <a:endParaRPr lang="ru-RU" dirty="0" smtClean="0"/>
          </a:p>
          <a:p>
            <a:r>
              <a:rPr lang="ru-RU" dirty="0" smtClean="0"/>
              <a:t>	Во-первых</a:t>
            </a:r>
            <a:r>
              <a:rPr lang="ru-RU" dirty="0"/>
              <a:t>, </a:t>
            </a:r>
            <a:r>
              <a:rPr lang="ru-RU" dirty="0" smtClean="0"/>
              <a:t>увеличили </a:t>
            </a:r>
            <a:r>
              <a:rPr lang="ru-RU" dirty="0"/>
              <a:t>ставку атрибуции до 20% (т.е. снизили наше предположение о высокой эффективности проекта). Итоговое соотношение, которое мы получили в этом случае, составляет 3,12 к 1, что вполне сопоставимо с базовым сценарием. </a:t>
            </a:r>
            <a:endParaRPr lang="ru-RU" dirty="0" smtClean="0"/>
          </a:p>
          <a:p>
            <a:r>
              <a:rPr lang="ru-RU" dirty="0" smtClean="0"/>
              <a:t>	Во-вторых</a:t>
            </a:r>
            <a:r>
              <a:rPr lang="ru-RU" dirty="0"/>
              <a:t>, </a:t>
            </a:r>
            <a:r>
              <a:rPr lang="ru-RU" dirty="0" smtClean="0"/>
              <a:t>применили </a:t>
            </a:r>
            <a:r>
              <a:rPr lang="ru-RU" dirty="0"/>
              <a:t>более постепенное снижение эффекта от консультирования </a:t>
            </a:r>
            <a:r>
              <a:rPr lang="ru-RU" b="1" dirty="0">
                <a:solidFill>
                  <a:srgbClr val="FF0000"/>
                </a:solidFill>
              </a:rPr>
              <a:t>(75% на 2-й год, 50% на 3-й год, 25% на 4-й год, 10% на 5-й год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Результат</a:t>
            </a:r>
            <a:r>
              <a:rPr lang="ru-RU" dirty="0"/>
              <a:t>, который мы получаем в этом случае, явно несколько выше нашего базового уровня 4,1 к 1, но даже тогда он все еще сопоставим с нашим основным набором результатов. </a:t>
            </a:r>
            <a:endParaRPr lang="ru-RU" dirty="0"/>
          </a:p>
          <a:p>
            <a:r>
              <a:rPr lang="ru-RU" dirty="0" smtClean="0"/>
              <a:t>	В-третьих</a:t>
            </a:r>
            <a:r>
              <a:rPr lang="ru-RU" dirty="0"/>
              <a:t>, мы уменьшили финансовый показатель для ЛЖВ, поскольку некоторые из них могут быть недостаточно физически/недостаточно здоровы, чтобы делать взносы, поэтому мы применяли только 50% годовой минимальной заработной платы. </a:t>
            </a:r>
            <a:endParaRPr lang="ru-RU" dirty="0" smtClean="0"/>
          </a:p>
          <a:p>
            <a:r>
              <a:rPr lang="ru-RU" dirty="0" smtClean="0"/>
              <a:t>	В </a:t>
            </a:r>
            <a:r>
              <a:rPr lang="ru-RU" dirty="0"/>
              <a:t>этом </a:t>
            </a:r>
            <a:r>
              <a:rPr lang="ru-RU" dirty="0" smtClean="0"/>
              <a:t>случае коэффициент </a:t>
            </a:r>
            <a:r>
              <a:rPr lang="ru-RU" dirty="0"/>
              <a:t>SROI падает до 3,1 к 1, что опять-таки сопоставимо с основным набором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0356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586000" y="594000"/>
            <a:ext cx="8145000" cy="78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Данные по Республике Казахстан в получений значительного социального возврата от реализованных мероприятий   </a:t>
            </a:r>
            <a:endParaRPr lang="ru-RU" sz="2400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7256"/>
              </p:ext>
            </p:extLst>
          </p:nvPr>
        </p:nvGraphicFramePr>
        <p:xfrm>
          <a:off x="291000" y="2266098"/>
          <a:ext cx="6570000" cy="3766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643">
                  <a:extLst>
                    <a:ext uri="{9D8B030D-6E8A-4147-A177-3AD203B41FA5}">
                      <a16:colId xmlns:a16="http://schemas.microsoft.com/office/drawing/2014/main" val="4010284161"/>
                    </a:ext>
                  </a:extLst>
                </a:gridCol>
                <a:gridCol w="891643">
                  <a:extLst>
                    <a:ext uri="{9D8B030D-6E8A-4147-A177-3AD203B41FA5}">
                      <a16:colId xmlns:a16="http://schemas.microsoft.com/office/drawing/2014/main" val="1206323546"/>
                    </a:ext>
                  </a:extLst>
                </a:gridCol>
                <a:gridCol w="774321">
                  <a:extLst>
                    <a:ext uri="{9D8B030D-6E8A-4147-A177-3AD203B41FA5}">
                      <a16:colId xmlns:a16="http://schemas.microsoft.com/office/drawing/2014/main" val="710637420"/>
                    </a:ext>
                  </a:extLst>
                </a:gridCol>
                <a:gridCol w="774321">
                  <a:extLst>
                    <a:ext uri="{9D8B030D-6E8A-4147-A177-3AD203B41FA5}">
                      <a16:colId xmlns:a16="http://schemas.microsoft.com/office/drawing/2014/main" val="714059691"/>
                    </a:ext>
                  </a:extLst>
                </a:gridCol>
                <a:gridCol w="633536">
                  <a:extLst>
                    <a:ext uri="{9D8B030D-6E8A-4147-A177-3AD203B41FA5}">
                      <a16:colId xmlns:a16="http://schemas.microsoft.com/office/drawing/2014/main" val="938113451"/>
                    </a:ext>
                  </a:extLst>
                </a:gridCol>
                <a:gridCol w="633536">
                  <a:extLst>
                    <a:ext uri="{9D8B030D-6E8A-4147-A177-3AD203B41FA5}">
                      <a16:colId xmlns:a16="http://schemas.microsoft.com/office/drawing/2014/main" val="4228399292"/>
                    </a:ext>
                  </a:extLst>
                </a:gridCol>
                <a:gridCol w="985500">
                  <a:extLst>
                    <a:ext uri="{9D8B030D-6E8A-4147-A177-3AD203B41FA5}">
                      <a16:colId xmlns:a16="http://schemas.microsoft.com/office/drawing/2014/main" val="97719234"/>
                    </a:ext>
                  </a:extLst>
                </a:gridCol>
                <a:gridCol w="985500">
                  <a:extLst>
                    <a:ext uri="{9D8B030D-6E8A-4147-A177-3AD203B41FA5}">
                      <a16:colId xmlns:a16="http://schemas.microsoft.com/office/drawing/2014/main" val="3422215995"/>
                    </a:ext>
                  </a:extLst>
                </a:gridCol>
              </a:tblGrid>
              <a:tr h="837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ГРУППЫ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ИНФОРМИРОВАННЫХ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latin typeface="+mn-lt"/>
                        </a:rPr>
                        <a:t>Скорость передачи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latin typeface="+mn-lt"/>
                        </a:rPr>
                        <a:t>Общее количество возможных инфекций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Оьбщее количество возможных предотвращенных инфекци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599133"/>
                  </a:ext>
                </a:extLst>
              </a:tr>
              <a:tr h="60068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МСМ</a:t>
                      </a:r>
                      <a:endParaRPr lang="en-US" sz="20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1 723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     1,40 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24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908323"/>
                  </a:ext>
                </a:extLst>
              </a:tr>
              <a:tr h="60068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ЛУИН</a:t>
                      </a:r>
                      <a:endParaRPr lang="en-US" sz="20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1 441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0,70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10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825601"/>
                  </a:ext>
                </a:extLst>
              </a:tr>
              <a:tr h="60068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РС</a:t>
                      </a:r>
                      <a:endParaRPr lang="en-US" sz="20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700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1,00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7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378810"/>
                  </a:ext>
                </a:extLst>
              </a:tr>
              <a:tr h="60068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          3 864 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41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86518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66718"/>
              </p:ext>
            </p:extLst>
          </p:nvPr>
        </p:nvGraphicFramePr>
        <p:xfrm>
          <a:off x="7581000" y="1719000"/>
          <a:ext cx="4300300" cy="4433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9610">
                  <a:extLst>
                    <a:ext uri="{9D8B030D-6E8A-4147-A177-3AD203B41FA5}">
                      <a16:colId xmlns:a16="http://schemas.microsoft.com/office/drawing/2014/main" val="3932042981"/>
                    </a:ext>
                  </a:extLst>
                </a:gridCol>
                <a:gridCol w="1460690">
                  <a:extLst>
                    <a:ext uri="{9D8B030D-6E8A-4147-A177-3AD203B41FA5}">
                      <a16:colId xmlns:a16="http://schemas.microsoft.com/office/drawing/2014/main" val="1861835937"/>
                    </a:ext>
                  </a:extLst>
                </a:gridCol>
              </a:tblGrid>
              <a:tr h="528106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 smtClean="0"/>
                        <a:t>Общее количество возможных предотвращенных инфекций</a:t>
                      </a:r>
                      <a:endParaRPr lang="en-US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                                25 </a:t>
                      </a:r>
                      <a:endParaRPr lang="ru-RU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703523"/>
                  </a:ext>
                </a:extLst>
              </a:tr>
              <a:tr h="528106"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 smtClean="0"/>
                        <a:t>Средняя цена АРТ, тенге</a:t>
                      </a:r>
                      <a:endParaRPr lang="en-US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                      979 436 </a:t>
                      </a:r>
                      <a:endParaRPr lang="ru-RU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538458"/>
                  </a:ext>
                </a:extLst>
              </a:tr>
              <a:tr h="528106"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доход, тенге</a:t>
                      </a:r>
                      <a:endParaRPr lang="en-US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24 216 947 </a:t>
                      </a:r>
                      <a:endParaRPr lang="ru-RU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869706"/>
                  </a:ext>
                </a:extLst>
              </a:tr>
              <a:tr h="291771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072569"/>
                  </a:ext>
                </a:extLst>
              </a:tr>
              <a:tr h="528106"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 smtClean="0"/>
                        <a:t>Всего ЛЖВ помогли</a:t>
                      </a:r>
                      <a:endParaRPr lang="en-US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                              451 </a:t>
                      </a:r>
                      <a:endParaRPr lang="ru-RU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93562"/>
                  </a:ext>
                </a:extLst>
              </a:tr>
              <a:tr h="528106"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Общая годовая заработная плата, тенге***</a:t>
                      </a:r>
                      <a:endParaRPr lang="en-US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                         248 791 </a:t>
                      </a:r>
                      <a:endParaRPr lang="ru-RU" sz="18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942961"/>
                  </a:ext>
                </a:extLst>
              </a:tr>
              <a:tr h="528106"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 smtClean="0"/>
                        <a:t>Общий доход, тенге</a:t>
                      </a:r>
                      <a:endParaRPr lang="en-US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</a:rPr>
                        <a:t>112 204 741 </a:t>
                      </a:r>
                      <a:endParaRPr lang="ru-RU" sz="18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53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952007"/>
              </p:ext>
            </p:extLst>
          </p:nvPr>
        </p:nvGraphicFramePr>
        <p:xfrm>
          <a:off x="2136000" y="684000"/>
          <a:ext cx="8054999" cy="577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8353">
                  <a:extLst>
                    <a:ext uri="{9D8B030D-6E8A-4147-A177-3AD203B41FA5}">
                      <a16:colId xmlns:a16="http://schemas.microsoft.com/office/drawing/2014/main" val="2158016282"/>
                    </a:ext>
                  </a:extLst>
                </a:gridCol>
                <a:gridCol w="1765038">
                  <a:extLst>
                    <a:ext uri="{9D8B030D-6E8A-4147-A177-3AD203B41FA5}">
                      <a16:colId xmlns:a16="http://schemas.microsoft.com/office/drawing/2014/main" val="967298477"/>
                    </a:ext>
                  </a:extLst>
                </a:gridCol>
                <a:gridCol w="1521609">
                  <a:extLst>
                    <a:ext uri="{9D8B030D-6E8A-4147-A177-3AD203B41FA5}">
                      <a16:colId xmlns:a16="http://schemas.microsoft.com/office/drawing/2014/main" val="1073754071"/>
                    </a:ext>
                  </a:extLst>
                </a:gridCol>
                <a:gridCol w="1092928">
                  <a:extLst>
                    <a:ext uri="{9D8B030D-6E8A-4147-A177-3AD203B41FA5}">
                      <a16:colId xmlns:a16="http://schemas.microsoft.com/office/drawing/2014/main" val="1154658622"/>
                    </a:ext>
                  </a:extLst>
                </a:gridCol>
                <a:gridCol w="1157071">
                  <a:extLst>
                    <a:ext uri="{9D8B030D-6E8A-4147-A177-3AD203B41FA5}">
                      <a16:colId xmlns:a16="http://schemas.microsoft.com/office/drawing/2014/main" val="3840715901"/>
                    </a:ext>
                  </a:extLst>
                </a:gridCol>
              </a:tblGrid>
              <a:tr h="5400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2000" b="1" dirty="0" smtClean="0"/>
                        <a:t>Выходы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463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ru-RU" sz="2000" dirty="0" smtClean="0"/>
                        <a:t>Рассчитанные выгоды</a:t>
                      </a:r>
                      <a:endParaRPr lang="en-US" sz="2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ru-RU" sz="2000" dirty="0" smtClean="0"/>
                        <a:t>Бюджетные расходы</a:t>
                      </a:r>
                      <a:endParaRPr lang="en-US" sz="2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СВИ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ru-RU" sz="2000" dirty="0" smtClean="0"/>
                        <a:t>Дифференциальный вывод</a:t>
                      </a:r>
                      <a:endParaRPr lang="en-US" sz="2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448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dirty="0" smtClean="0"/>
                        <a:t>Выход 1 – базовый уровень</a:t>
                      </a:r>
                      <a:endParaRPr lang="en-US" sz="2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</a:rPr>
                        <a:t>150 306 093 </a:t>
                      </a:r>
                      <a:endParaRPr lang="ru-RU" sz="2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</a:rPr>
                        <a:t>90 </a:t>
                      </a:r>
                      <a:r>
                        <a:rPr lang="ru-RU" sz="2000" u="none" strike="noStrike" dirty="0">
                          <a:effectLst/>
                        </a:rPr>
                        <a:t>606 300 </a:t>
                      </a:r>
                      <a:endParaRPr lang="ru-RU" sz="2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1,66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5674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dirty="0" smtClean="0"/>
                        <a:t>Выход 2 – снижение атрибуции</a:t>
                      </a:r>
                      <a:endParaRPr lang="en-US" sz="2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</a:rPr>
                        <a:t>   </a:t>
                      </a:r>
                      <a:r>
                        <a:rPr lang="ru-RU" sz="2000" u="none" strike="noStrike" dirty="0">
                          <a:effectLst/>
                        </a:rPr>
                        <a:t>142 395 246 </a:t>
                      </a:r>
                      <a:endParaRPr lang="ru-RU" sz="2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</a:rPr>
                        <a:t>90 606 300 </a:t>
                      </a:r>
                      <a:endParaRPr lang="ru-RU" sz="2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1,57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                       0,09 </a:t>
                      </a:r>
                      <a:endParaRPr lang="ru-RU" sz="20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795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dirty="0" smtClean="0"/>
                        <a:t>Выход 3 — более постепенное снижение</a:t>
                      </a:r>
                      <a:endParaRPr lang="en-US" sz="2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  </a:t>
                      </a:r>
                      <a:r>
                        <a:rPr lang="ru-RU" sz="2000" u="none" strike="noStrike" dirty="0" smtClean="0">
                          <a:effectLst/>
                        </a:rPr>
                        <a:t>155 </a:t>
                      </a:r>
                      <a:r>
                        <a:rPr lang="ru-RU" sz="2000" u="none" strike="noStrike" dirty="0">
                          <a:effectLst/>
                        </a:rPr>
                        <a:t>472 397 </a:t>
                      </a:r>
                      <a:endParaRPr lang="ru-RU" sz="2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</a:rPr>
                        <a:t>90 </a:t>
                      </a:r>
                      <a:r>
                        <a:rPr lang="ru-RU" sz="2000" u="none" strike="noStrike" dirty="0">
                          <a:effectLst/>
                        </a:rPr>
                        <a:t>606 300 </a:t>
                      </a:r>
                      <a:endParaRPr lang="ru-RU" sz="2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1,72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-                      0,06 </a:t>
                      </a:r>
                      <a:endParaRPr lang="ru-RU" sz="20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624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dirty="0" smtClean="0"/>
                        <a:t>Выход 4 – уменьшение доверенности на помощь ЛЖВ</a:t>
                      </a:r>
                      <a:endParaRPr lang="en-US" sz="2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  </a:t>
                      </a:r>
                      <a:r>
                        <a:rPr lang="ru-RU" sz="2000" u="none" strike="noStrike" dirty="0" smtClean="0">
                          <a:effectLst/>
                        </a:rPr>
                        <a:t>123 </a:t>
                      </a:r>
                      <a:r>
                        <a:rPr lang="ru-RU" sz="2000" u="none" strike="noStrike" dirty="0">
                          <a:effectLst/>
                        </a:rPr>
                        <a:t>657 467 </a:t>
                      </a:r>
                      <a:endParaRPr lang="ru-RU" sz="2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2000" u="none" strike="noStrike" dirty="0" smtClean="0">
                          <a:effectLst/>
                        </a:rPr>
                        <a:t>90 </a:t>
                      </a:r>
                      <a:r>
                        <a:rPr lang="ru-RU" sz="2000" u="none" strike="noStrike" dirty="0">
                          <a:effectLst/>
                        </a:rPr>
                        <a:t>606 300 </a:t>
                      </a:r>
                      <a:endParaRPr lang="ru-RU" sz="2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1,36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                       0,29 </a:t>
                      </a:r>
                      <a:endParaRPr lang="ru-RU" sz="20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850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dirty="0" smtClean="0"/>
                        <a:t>Средний</a:t>
                      </a:r>
                      <a:endParaRPr lang="en-US" sz="2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</a:rPr>
                        <a:t>142 957 801 </a:t>
                      </a:r>
                      <a:endParaRPr lang="ru-RU" sz="2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</a:rPr>
                        <a:t>90 606 300 </a:t>
                      </a:r>
                      <a:endParaRPr lang="ru-RU" sz="2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1,58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5313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1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узел 9"/>
          <p:cNvSpPr/>
          <p:nvPr/>
        </p:nvSpPr>
        <p:spPr>
          <a:xfrm>
            <a:off x="921000" y="3709795"/>
            <a:ext cx="1741001" cy="1441525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KZT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USD</a:t>
            </a:r>
            <a:endParaRPr lang="ru-RU" dirty="0"/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AB1751E0-04BD-AA05-7CBC-97C60B9F8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409146"/>
              </p:ext>
            </p:extLst>
          </p:nvPr>
        </p:nvGraphicFramePr>
        <p:xfrm>
          <a:off x="6671310" y="1212307"/>
          <a:ext cx="5247132" cy="4961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Деньги"/>
          <p:cNvSpPr/>
          <p:nvPr/>
        </p:nvSpPr>
        <p:spPr>
          <a:xfrm>
            <a:off x="1319000" y="4153789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028220" y="5383519"/>
            <a:ext cx="50761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28500" y="4623982"/>
            <a:ext cx="22500" cy="7469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 txBox="1">
            <a:spLocks/>
          </p:cNvSpPr>
          <p:nvPr/>
        </p:nvSpPr>
        <p:spPr>
          <a:xfrm>
            <a:off x="4386000" y="4163671"/>
            <a:ext cx="1485000" cy="5337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1,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5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KZT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USD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310" y="1555344"/>
            <a:ext cx="62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случае с Казахстаном </a:t>
            </a:r>
            <a:r>
              <a:rPr lang="ru-RU" sz="2400" b="1" dirty="0">
                <a:solidFill>
                  <a:srgbClr val="C00000"/>
                </a:solidFill>
              </a:rPr>
              <a:t>1 </a:t>
            </a:r>
            <a:r>
              <a:rPr lang="en-US" sz="2400" b="1" dirty="0">
                <a:solidFill>
                  <a:srgbClr val="C00000"/>
                </a:solidFill>
              </a:rPr>
              <a:t>KZT</a:t>
            </a:r>
            <a:r>
              <a:rPr lang="ru-RU" sz="2400" b="1" dirty="0">
                <a:solidFill>
                  <a:srgbClr val="C00000"/>
                </a:solidFill>
              </a:rPr>
              <a:t>/</a:t>
            </a:r>
            <a:r>
              <a:rPr lang="en-US" sz="2400" b="1" dirty="0">
                <a:solidFill>
                  <a:srgbClr val="C00000"/>
                </a:solidFill>
              </a:rPr>
              <a:t> USD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рамках двух оцененных проектов, связанных с ВИЧ, позволило получить общий социальных возврат от инвестиций в размере </a:t>
            </a:r>
            <a:r>
              <a:rPr lang="ru-RU" sz="2400" b="1" dirty="0">
                <a:solidFill>
                  <a:srgbClr val="C00000"/>
                </a:solidFill>
              </a:rPr>
              <a:t>1,</a:t>
            </a:r>
            <a:r>
              <a:rPr lang="en-US" sz="2400" b="1" dirty="0">
                <a:solidFill>
                  <a:srgbClr val="C00000"/>
                </a:solidFill>
              </a:rPr>
              <a:t>5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KZT</a:t>
            </a:r>
            <a:r>
              <a:rPr lang="ru-RU" sz="2400" b="1" dirty="0">
                <a:solidFill>
                  <a:srgbClr val="C00000"/>
                </a:solidFill>
              </a:rPr>
              <a:t> /</a:t>
            </a:r>
            <a:r>
              <a:rPr lang="en-US" sz="2400" b="1" dirty="0">
                <a:solidFill>
                  <a:srgbClr val="C00000"/>
                </a:solidFill>
              </a:rPr>
              <a:t> USD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соотвественно.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181000" y="425117"/>
            <a:ext cx="8145000" cy="78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Данные по Республике Казахстан в получений значительного социального возврата от реализованных мероприятий   </a:t>
            </a:r>
            <a:endParaRPr lang="ru-RU" sz="2400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621000" y="544738"/>
            <a:ext cx="49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Инвестиции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0" y="106446"/>
            <a:ext cx="2630630" cy="1976774"/>
          </a:xfrm>
          <a:prstGeom prst="rect">
            <a:avLst/>
          </a:prstGeom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911000" y="1404000"/>
            <a:ext cx="8910000" cy="4995000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По </a:t>
            </a:r>
            <a:r>
              <a:rPr lang="ru-RU" sz="2400" dirty="0"/>
              <a:t>состоянию на конец </a:t>
            </a:r>
            <a:r>
              <a:rPr lang="ru-RU" sz="2400" dirty="0">
                <a:solidFill>
                  <a:srgbClr val="C00000"/>
                </a:solidFill>
              </a:rPr>
              <a:t>2021 года было выделено 21.4 млрд долл. </a:t>
            </a:r>
            <a:r>
              <a:rPr lang="ru-RU" sz="2400" dirty="0"/>
              <a:t>США (в постоянных долларах США в ценах 2019 года) на противодействие СПИДу в странах с низким и средним уровнями дохода; около 60% приходилось на внутренние источники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По оценкам ЮНЭЙДС, </a:t>
            </a:r>
            <a:r>
              <a:rPr lang="ru-RU" sz="2400" dirty="0">
                <a:solidFill>
                  <a:srgbClr val="C00000"/>
                </a:solidFill>
              </a:rPr>
              <a:t>в 2025 году на противодействие СПИДу потребуется 29 млрд долл. США (в постоянных долларах США в ценах 2019 года) </a:t>
            </a:r>
            <a:r>
              <a:rPr lang="ru-RU" sz="2400" dirty="0"/>
              <a:t>в странах с низким и средним уровнями дохода, включая страны, которые ранее рассматривались как страны с высоким уровнем дохода, для того, чтобы вернуться на путь прекращения эпидемии СПИДа</a:t>
            </a:r>
          </a:p>
        </p:txBody>
      </p:sp>
    </p:spTree>
    <p:extLst>
      <p:ext uri="{BB962C8B-B14F-4D97-AF65-F5344CB8AC3E}">
        <p14:creationId xmlns:p14="http://schemas.microsoft.com/office/powerpoint/2010/main" val="41076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11000" y="324000"/>
            <a:ext cx="499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Люди</a:t>
            </a:r>
            <a:r>
              <a:rPr lang="ru-RU" sz="2400" b="1" dirty="0">
                <a:solidFill>
                  <a:srgbClr val="C00000"/>
                </a:solidFill>
              </a:rPr>
              <a:t>, живущие с ВИЧ и получающие антиретровирусную </a:t>
            </a:r>
            <a:r>
              <a:rPr lang="ru-RU" sz="2400" b="1" dirty="0" smtClean="0">
                <a:solidFill>
                  <a:srgbClr val="C00000"/>
                </a:solidFill>
              </a:rPr>
              <a:t>терапию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" y="414000"/>
            <a:ext cx="2630630" cy="1976774"/>
          </a:xfrm>
          <a:prstGeom prst="rect">
            <a:avLst/>
          </a:prstGeom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53500" y="1629000"/>
            <a:ext cx="8910000" cy="4770000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По </a:t>
            </a:r>
            <a:r>
              <a:rPr lang="ru-RU" sz="2200" dirty="0"/>
              <a:t>состоянию на конец декабря </a:t>
            </a:r>
            <a:r>
              <a:rPr lang="ru-RU" sz="2200" dirty="0">
                <a:solidFill>
                  <a:srgbClr val="C00000"/>
                </a:solidFill>
              </a:rPr>
              <a:t>2021 года 28,7 млн людей </a:t>
            </a:r>
            <a:r>
              <a:rPr lang="ru-RU" sz="2200" dirty="0"/>
              <a:t>получали антиретровирусную терапию по сравнению с 7,8 млн в 2010 году.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C00000"/>
                </a:solidFill>
              </a:rPr>
              <a:t>В 2021 г. 75% [66–85%] </a:t>
            </a:r>
            <a:r>
              <a:rPr lang="ru-RU" sz="2200" dirty="0"/>
              <a:t>всех людей, живущих с ВИЧ, имели доступ к лечению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C00000"/>
                </a:solidFill>
              </a:rPr>
              <a:t>76% [67–87%] </a:t>
            </a:r>
            <a:r>
              <a:rPr lang="ru-RU" sz="2200" dirty="0"/>
              <a:t>взрослых в возрасте 15 лет и старше, живущих с ВИЧ, и 52% [42–65%] детей в возрасте 0–14 лет имели доступ к лечению.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C00000"/>
                </a:solidFill>
              </a:rPr>
              <a:t>80% [72–91%]</a:t>
            </a:r>
            <a:r>
              <a:rPr lang="ru-RU" sz="2200" dirty="0"/>
              <a:t> взрослых женщин в возрасте 15 лет и старше имели доступ к лечению, в то время как только 70% [61–82%] взрослых мужчин в возрасте 15 лет и старше имели доступ.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C00000"/>
                </a:solidFill>
              </a:rPr>
              <a:t>81% [63–97%] </a:t>
            </a:r>
            <a:r>
              <a:rPr lang="ru-RU" sz="2200" dirty="0"/>
              <a:t>беременных женщин, живущих с ВИЧ, имели доступ к лечению с применением антиретровирусных препаратов с целью предотвращения передачи вируса плоду в 2021 году.</a:t>
            </a:r>
          </a:p>
        </p:txBody>
      </p:sp>
    </p:spTree>
    <p:extLst>
      <p:ext uri="{BB962C8B-B14F-4D97-AF65-F5344CB8AC3E}">
        <p14:creationId xmlns:p14="http://schemas.microsoft.com/office/powerpoint/2010/main" val="25689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узел 8"/>
          <p:cNvSpPr/>
          <p:nvPr/>
        </p:nvSpPr>
        <p:spPr>
          <a:xfrm>
            <a:off x="2847201" y="5038350"/>
            <a:ext cx="2114579" cy="1227431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USD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007" y="1291838"/>
            <a:ext cx="42468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tx2"/>
                </a:solidFill>
              </a:rPr>
              <a:t>Государственный социальный заказ на оказание связанных с ВИЧ </a:t>
            </a:r>
            <a:r>
              <a:rPr lang="ru-RU" b="1" i="1" u="sng" dirty="0" smtClean="0">
                <a:solidFill>
                  <a:srgbClr val="C00000"/>
                </a:solidFill>
              </a:rPr>
              <a:t>услуг может обеспечить значительную социальную отдачу.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endParaRPr lang="ru-RU" b="1" i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tx2"/>
                </a:solidFill>
              </a:rPr>
              <a:t>Для </a:t>
            </a:r>
            <a:r>
              <a:rPr lang="ru-RU" b="1" i="1" dirty="0" smtClean="0">
                <a:solidFill>
                  <a:schemeClr val="tx2"/>
                </a:solidFill>
              </a:rPr>
              <a:t>ее оценки методология социального возврата на инвестиции (СВИ) была адаптирована и внедрена в контексте ВИЧ в регионе ВЕЦА. 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930699" y="387938"/>
            <a:ext cx="8145000" cy="498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Методология СВИ</a:t>
            </a:r>
            <a:endParaRPr lang="ru-RU" sz="2800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ереработка отходов"/>
          <p:cNvSpPr/>
          <p:nvPr/>
        </p:nvSpPr>
        <p:spPr>
          <a:xfrm>
            <a:off x="5540857" y="1778221"/>
            <a:ext cx="1403275" cy="1335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8" h="21549" extrusionOk="0">
                <a:moveTo>
                  <a:pt x="13549" y="0"/>
                </a:moveTo>
                <a:lnTo>
                  <a:pt x="8485" y="132"/>
                </a:lnTo>
                <a:cubicBezTo>
                  <a:pt x="8486" y="132"/>
                  <a:pt x="9737" y="309"/>
                  <a:pt x="10848" y="2309"/>
                </a:cubicBezTo>
                <a:cubicBezTo>
                  <a:pt x="11978" y="4341"/>
                  <a:pt x="12984" y="6152"/>
                  <a:pt x="13455" y="6998"/>
                </a:cubicBezTo>
                <a:lnTo>
                  <a:pt x="12189" y="7756"/>
                </a:lnTo>
                <a:lnTo>
                  <a:pt x="16852" y="8291"/>
                </a:lnTo>
                <a:lnTo>
                  <a:pt x="18733" y="3832"/>
                </a:lnTo>
                <a:lnTo>
                  <a:pt x="17459" y="4597"/>
                </a:lnTo>
                <a:lnTo>
                  <a:pt x="15473" y="1025"/>
                </a:lnTo>
                <a:cubicBezTo>
                  <a:pt x="14873" y="-51"/>
                  <a:pt x="13549" y="0"/>
                  <a:pt x="13549" y="0"/>
                </a:cubicBezTo>
                <a:close/>
                <a:moveTo>
                  <a:pt x="7671" y="687"/>
                </a:moveTo>
                <a:cubicBezTo>
                  <a:pt x="6727" y="742"/>
                  <a:pt x="5937" y="1348"/>
                  <a:pt x="5499" y="2133"/>
                </a:cubicBezTo>
                <a:lnTo>
                  <a:pt x="3975" y="4872"/>
                </a:lnTo>
                <a:lnTo>
                  <a:pt x="7977" y="7271"/>
                </a:lnTo>
                <a:lnTo>
                  <a:pt x="10488" y="2756"/>
                </a:lnTo>
                <a:cubicBezTo>
                  <a:pt x="10488" y="2756"/>
                  <a:pt x="9649" y="1169"/>
                  <a:pt x="8660" y="829"/>
                </a:cubicBezTo>
                <a:cubicBezTo>
                  <a:pt x="8318" y="711"/>
                  <a:pt x="7986" y="668"/>
                  <a:pt x="7671" y="687"/>
                </a:cubicBezTo>
                <a:close/>
                <a:moveTo>
                  <a:pt x="5609" y="6730"/>
                </a:moveTo>
                <a:lnTo>
                  <a:pt x="951" y="7268"/>
                </a:lnTo>
                <a:lnTo>
                  <a:pt x="2227" y="8033"/>
                </a:lnTo>
                <a:lnTo>
                  <a:pt x="240" y="11604"/>
                </a:lnTo>
                <a:cubicBezTo>
                  <a:pt x="-357" y="12681"/>
                  <a:pt x="347" y="13848"/>
                  <a:pt x="347" y="13848"/>
                </a:cubicBezTo>
                <a:lnTo>
                  <a:pt x="2990" y="18335"/>
                </a:lnTo>
                <a:cubicBezTo>
                  <a:pt x="2990" y="18335"/>
                  <a:pt x="2513" y="17121"/>
                  <a:pt x="3625" y="15121"/>
                </a:cubicBezTo>
                <a:cubicBezTo>
                  <a:pt x="4755" y="13089"/>
                  <a:pt x="5760" y="11279"/>
                  <a:pt x="6231" y="10432"/>
                </a:cubicBezTo>
                <a:lnTo>
                  <a:pt x="7497" y="11192"/>
                </a:lnTo>
                <a:lnTo>
                  <a:pt x="5609" y="6730"/>
                </a:lnTo>
                <a:close/>
                <a:moveTo>
                  <a:pt x="19136" y="7756"/>
                </a:moveTo>
                <a:lnTo>
                  <a:pt x="15135" y="10156"/>
                </a:lnTo>
                <a:lnTo>
                  <a:pt x="17645" y="14671"/>
                </a:lnTo>
                <a:cubicBezTo>
                  <a:pt x="17645" y="14671"/>
                  <a:pt x="19388" y="14710"/>
                  <a:pt x="20166" y="13991"/>
                </a:cubicBezTo>
                <a:cubicBezTo>
                  <a:pt x="21243" y="12995"/>
                  <a:pt x="21240" y="11545"/>
                  <a:pt x="20659" y="10497"/>
                </a:cubicBezTo>
                <a:lnTo>
                  <a:pt x="19136" y="7756"/>
                </a:lnTo>
                <a:close/>
                <a:moveTo>
                  <a:pt x="12624" y="13701"/>
                </a:moveTo>
                <a:lnTo>
                  <a:pt x="9847" y="17628"/>
                </a:lnTo>
                <a:lnTo>
                  <a:pt x="12624" y="21549"/>
                </a:lnTo>
                <a:lnTo>
                  <a:pt x="12624" y="20021"/>
                </a:lnTo>
                <a:lnTo>
                  <a:pt x="16596" y="20021"/>
                </a:lnTo>
                <a:cubicBezTo>
                  <a:pt x="17793" y="20019"/>
                  <a:pt x="18413" y="18803"/>
                  <a:pt x="18413" y="18803"/>
                </a:cubicBezTo>
                <a:lnTo>
                  <a:pt x="20835" y="14184"/>
                </a:lnTo>
                <a:cubicBezTo>
                  <a:pt x="20835" y="14184"/>
                  <a:pt x="20061" y="15219"/>
                  <a:pt x="17837" y="15219"/>
                </a:cubicBezTo>
                <a:cubicBezTo>
                  <a:pt x="15577" y="15219"/>
                  <a:pt x="13566" y="15219"/>
                  <a:pt x="12624" y="15219"/>
                </a:cubicBezTo>
                <a:lnTo>
                  <a:pt x="12624" y="13701"/>
                </a:lnTo>
                <a:close/>
                <a:moveTo>
                  <a:pt x="4177" y="15222"/>
                </a:moveTo>
                <a:cubicBezTo>
                  <a:pt x="4177" y="15222"/>
                  <a:pt x="3272" y="16770"/>
                  <a:pt x="3483" y="17830"/>
                </a:cubicBezTo>
                <a:cubicBezTo>
                  <a:pt x="3775" y="19296"/>
                  <a:pt x="4988" y="20019"/>
                  <a:pt x="6152" y="20021"/>
                </a:cubicBezTo>
                <a:lnTo>
                  <a:pt x="9197" y="20021"/>
                </a:lnTo>
                <a:lnTo>
                  <a:pt x="9197" y="15222"/>
                </a:lnTo>
                <a:lnTo>
                  <a:pt x="4177" y="15222"/>
                </a:ln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086261" y="1245842"/>
            <a:ext cx="396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tx2"/>
                </a:solidFill>
              </a:rPr>
              <a:t>Методология СВИ позволяет глубже понять социальные, медицинские, экологические и экономические ценности, создоваемые в рамках социального заказа.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u="sng" dirty="0" smtClean="0">
                <a:solidFill>
                  <a:srgbClr val="C00000"/>
                </a:solidFill>
              </a:rPr>
              <a:t>В том числе позволяет  рассчитать соотношение затрат к результатам.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Деньги"/>
          <p:cNvSpPr/>
          <p:nvPr/>
        </p:nvSpPr>
        <p:spPr>
          <a:xfrm>
            <a:off x="3431990" y="5284991"/>
            <a:ext cx="945000" cy="49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3747" y="3914120"/>
            <a:ext cx="4504982" cy="100090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Например, </a:t>
            </a:r>
            <a:r>
              <a:rPr lang="ru-RU" b="1" dirty="0">
                <a:solidFill>
                  <a:schemeClr val="tx2"/>
                </a:solidFill>
              </a:rPr>
              <a:t>коэффицент проекта 1:4 означает, что </a:t>
            </a:r>
            <a:r>
              <a:rPr lang="ru-RU" b="1" dirty="0">
                <a:solidFill>
                  <a:srgbClr val="C00000"/>
                </a:solidFill>
              </a:rPr>
              <a:t>каждый доллар инвестиций дает 4 доллара социального возврата. </a:t>
            </a:r>
          </a:p>
        </p:txBody>
      </p:sp>
      <p:sp>
        <p:nvSpPr>
          <p:cNvPr id="15" name="Мужчина"/>
          <p:cNvSpPr/>
          <p:nvPr/>
        </p:nvSpPr>
        <p:spPr>
          <a:xfrm>
            <a:off x="4700922" y="1817931"/>
            <a:ext cx="521716" cy="1256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Женщина"/>
          <p:cNvSpPr/>
          <p:nvPr/>
        </p:nvSpPr>
        <p:spPr>
          <a:xfrm flipH="1">
            <a:off x="7243357" y="1882385"/>
            <a:ext cx="543679" cy="1243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Редактура"/>
          <p:cNvSpPr/>
          <p:nvPr/>
        </p:nvSpPr>
        <p:spPr>
          <a:xfrm>
            <a:off x="5540857" y="5246261"/>
            <a:ext cx="994138" cy="81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Блок-схема: узел 18"/>
          <p:cNvSpPr/>
          <p:nvPr/>
        </p:nvSpPr>
        <p:spPr>
          <a:xfrm>
            <a:off x="6944132" y="5094002"/>
            <a:ext cx="2114579" cy="1227431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USD</a:t>
            </a:r>
            <a:endParaRPr lang="ru-RU" dirty="0"/>
          </a:p>
        </p:txBody>
      </p:sp>
      <p:sp>
        <p:nvSpPr>
          <p:cNvPr id="20" name="Деньги"/>
          <p:cNvSpPr/>
          <p:nvPr/>
        </p:nvSpPr>
        <p:spPr>
          <a:xfrm>
            <a:off x="7572347" y="5316561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10977000" y="6523765"/>
            <a:ext cx="1215000" cy="334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4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7946" y="1908350"/>
            <a:ext cx="8552110" cy="1692295"/>
          </a:xfr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Вложено:</a:t>
            </a:r>
            <a:r>
              <a:rPr lang="ru-RU" sz="2800" dirty="0" smtClean="0">
                <a:solidFill>
                  <a:schemeClr val="tx2"/>
                </a:solidFill>
              </a:rPr>
              <a:t> 179 259 </a:t>
            </a:r>
            <a:r>
              <a:rPr lang="ru-RU" sz="2400" dirty="0" smtClean="0">
                <a:solidFill>
                  <a:schemeClr val="tx2"/>
                </a:solidFill>
              </a:rPr>
              <a:t>ВАМ (приблизительно </a:t>
            </a:r>
            <a:r>
              <a:rPr lang="ru-RU" sz="2800" dirty="0" smtClean="0">
                <a:solidFill>
                  <a:schemeClr val="tx2"/>
                </a:solidFill>
              </a:rPr>
              <a:t>113 815 </a:t>
            </a:r>
            <a:r>
              <a:rPr lang="en-US" sz="2400" dirty="0" smtClean="0">
                <a:solidFill>
                  <a:schemeClr val="tx2"/>
                </a:solidFill>
              </a:rPr>
              <a:t>USD)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Общий социальный возврат на ивестиции: </a:t>
            </a:r>
            <a:r>
              <a:rPr lang="ru-RU" sz="2800" dirty="0" smtClean="0">
                <a:solidFill>
                  <a:schemeClr val="tx2"/>
                </a:solidFill>
              </a:rPr>
              <a:t>630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ВАМ (приблизительно </a:t>
            </a:r>
            <a:r>
              <a:rPr lang="ru-RU" sz="2800" dirty="0" smtClean="0">
                <a:solidFill>
                  <a:schemeClr val="tx2"/>
                </a:solidFill>
              </a:rPr>
              <a:t>400 000 </a:t>
            </a:r>
            <a:r>
              <a:rPr lang="en-US" sz="2400" dirty="0" smtClean="0">
                <a:solidFill>
                  <a:schemeClr val="tx2"/>
                </a:solidFill>
              </a:rPr>
              <a:t>USD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68F75AB-F79F-2202-1AC3-4A2D5E393858}"/>
              </a:ext>
            </a:extLst>
          </p:cNvPr>
          <p:cNvSpPr/>
          <p:nvPr/>
        </p:nvSpPr>
        <p:spPr>
          <a:xfrm>
            <a:off x="10977000" y="6488709"/>
            <a:ext cx="1215000" cy="334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7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567468" y="265232"/>
            <a:ext cx="8145000" cy="78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Мировой опыт в получений значительного социального возврата от реализованных мероприятий   </a:t>
            </a:r>
            <a:endParaRPr lang="ru-RU" sz="2400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500" y="1075770"/>
            <a:ext cx="45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В Боснии и Герцеговине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Деньги"/>
          <p:cNvSpPr/>
          <p:nvPr/>
        </p:nvSpPr>
        <p:spPr>
          <a:xfrm>
            <a:off x="336000" y="1908350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Рост"/>
          <p:cNvSpPr/>
          <p:nvPr/>
        </p:nvSpPr>
        <p:spPr>
          <a:xfrm>
            <a:off x="223500" y="2574000"/>
            <a:ext cx="1170000" cy="83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2027795" y="4492739"/>
            <a:ext cx="8512260" cy="169229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/>
                </a:solidFill>
              </a:rPr>
              <a:t>Вложено:</a:t>
            </a:r>
            <a:r>
              <a:rPr lang="ru-RU" sz="2800" dirty="0" smtClean="0">
                <a:solidFill>
                  <a:schemeClr val="tx2"/>
                </a:solidFill>
              </a:rPr>
              <a:t> 3,1 </a:t>
            </a:r>
            <a:r>
              <a:rPr lang="ru-RU" sz="2400" dirty="0" smtClean="0">
                <a:solidFill>
                  <a:schemeClr val="tx2"/>
                </a:solidFill>
              </a:rPr>
              <a:t>млн</a:t>
            </a:r>
            <a:r>
              <a:rPr lang="en-US" sz="2400" dirty="0" smtClean="0">
                <a:solidFill>
                  <a:schemeClr val="tx2"/>
                </a:solidFill>
              </a:rPr>
              <a:t> MKD</a:t>
            </a:r>
            <a:r>
              <a:rPr lang="ru-RU" sz="2400" dirty="0" smtClean="0">
                <a:solidFill>
                  <a:schemeClr val="tx2"/>
                </a:solidFill>
              </a:rPr>
              <a:t>  (приблизительно </a:t>
            </a:r>
            <a:r>
              <a:rPr lang="ru-RU" sz="2800" dirty="0" smtClean="0">
                <a:solidFill>
                  <a:schemeClr val="tx2"/>
                </a:solidFill>
              </a:rPr>
              <a:t>62 000 </a:t>
            </a:r>
            <a:r>
              <a:rPr lang="en-US" sz="2400" dirty="0">
                <a:solidFill>
                  <a:schemeClr val="tx2"/>
                </a:solidFill>
              </a:rPr>
              <a:t>USD)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Общий социальный возврат на ивестиции: </a:t>
            </a:r>
            <a:r>
              <a:rPr lang="ru-RU" sz="2800" dirty="0">
                <a:solidFill>
                  <a:schemeClr val="tx2"/>
                </a:solidFill>
              </a:rPr>
              <a:t>5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млн</a:t>
            </a:r>
            <a:r>
              <a:rPr lang="en-US" sz="2400" dirty="0">
                <a:solidFill>
                  <a:schemeClr val="tx2"/>
                </a:solidFill>
              </a:rPr>
              <a:t> MKD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(приблизительно </a:t>
            </a:r>
            <a:r>
              <a:rPr lang="ru-RU" sz="2800" dirty="0">
                <a:solidFill>
                  <a:schemeClr val="tx2"/>
                </a:solidFill>
              </a:rPr>
              <a:t>1</a:t>
            </a:r>
            <a:r>
              <a:rPr lang="ru-RU" sz="2800" dirty="0" smtClean="0">
                <a:solidFill>
                  <a:schemeClr val="tx2"/>
                </a:solidFill>
              </a:rPr>
              <a:t>00 000 </a:t>
            </a:r>
            <a:r>
              <a:rPr lang="en-US" sz="2400" dirty="0" smtClean="0">
                <a:solidFill>
                  <a:schemeClr val="tx2"/>
                </a:solidFill>
              </a:rPr>
              <a:t>USD) </a:t>
            </a:r>
            <a:endParaRPr lang="ru-RU" sz="2400" dirty="0">
              <a:solidFill>
                <a:schemeClr val="tx2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6000" y="3829164"/>
            <a:ext cx="11175851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3500" y="3837734"/>
            <a:ext cx="45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В Северной Македонии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6" name="Деньги"/>
          <p:cNvSpPr/>
          <p:nvPr/>
        </p:nvSpPr>
        <p:spPr>
          <a:xfrm>
            <a:off x="448500" y="4553580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Рост"/>
          <p:cNvSpPr/>
          <p:nvPr/>
        </p:nvSpPr>
        <p:spPr>
          <a:xfrm>
            <a:off x="251187" y="5366434"/>
            <a:ext cx="1170000" cy="83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0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7946" y="1908350"/>
            <a:ext cx="8552110" cy="1692295"/>
          </a:xfr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Вложено:</a:t>
            </a:r>
            <a:r>
              <a:rPr lang="ru-RU" sz="2800" dirty="0" smtClean="0">
                <a:solidFill>
                  <a:schemeClr val="tx2"/>
                </a:solidFill>
              </a:rPr>
              <a:t> 392 085 </a:t>
            </a:r>
            <a:r>
              <a:rPr lang="ru-RU" sz="2400" dirty="0" smtClean="0">
                <a:solidFill>
                  <a:schemeClr val="tx2"/>
                </a:solidFill>
              </a:rPr>
              <a:t>В</a:t>
            </a:r>
            <a:r>
              <a:rPr lang="en-US" sz="2400" dirty="0" smtClean="0">
                <a:solidFill>
                  <a:schemeClr val="tx2"/>
                </a:solidFill>
              </a:rPr>
              <a:t>YN</a:t>
            </a:r>
            <a:r>
              <a:rPr lang="ru-RU" sz="2400" dirty="0" smtClean="0">
                <a:solidFill>
                  <a:schemeClr val="tx2"/>
                </a:solidFill>
              </a:rPr>
              <a:t> (приблизительно </a:t>
            </a:r>
            <a:r>
              <a:rPr lang="ru-RU" sz="28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51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287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USD)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Общий социальный возврат на ивестиции: </a:t>
            </a:r>
            <a:r>
              <a:rPr lang="ru-RU" sz="2800" dirty="0" smtClean="0">
                <a:solidFill>
                  <a:schemeClr val="tx2"/>
                </a:solidFill>
              </a:rPr>
              <a:t>6</a:t>
            </a:r>
            <a:r>
              <a:rPr lang="en-US" sz="2800" dirty="0" smtClean="0">
                <a:solidFill>
                  <a:schemeClr val="tx2"/>
                </a:solidFill>
              </a:rPr>
              <a:t>22 000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</a:t>
            </a:r>
            <a:r>
              <a:rPr lang="en-US" sz="2400" dirty="0">
                <a:solidFill>
                  <a:schemeClr val="tx2"/>
                </a:solidFill>
              </a:rPr>
              <a:t>YN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dirty="0">
                <a:solidFill>
                  <a:schemeClr val="tx2"/>
                </a:solidFill>
              </a:rPr>
              <a:t>приблизительно </a:t>
            </a:r>
            <a:r>
              <a:rPr lang="ru-RU" sz="2800" dirty="0" smtClean="0">
                <a:solidFill>
                  <a:schemeClr val="tx2"/>
                </a:solidFill>
              </a:rPr>
              <a:t>400 000 </a:t>
            </a:r>
            <a:r>
              <a:rPr lang="en-US" sz="2400" dirty="0" smtClean="0">
                <a:solidFill>
                  <a:schemeClr val="tx2"/>
                </a:solidFill>
              </a:rPr>
              <a:t>USD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68F75AB-F79F-2202-1AC3-4A2D5E393858}"/>
              </a:ext>
            </a:extLst>
          </p:cNvPr>
          <p:cNvSpPr/>
          <p:nvPr/>
        </p:nvSpPr>
        <p:spPr>
          <a:xfrm>
            <a:off x="10977000" y="6488709"/>
            <a:ext cx="1215000" cy="334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567468" y="265232"/>
            <a:ext cx="8145000" cy="78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Мировой опыт в получений значительного социального возврата от реализованных мероприятий   </a:t>
            </a:r>
            <a:endParaRPr lang="ru-RU" sz="2400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500" y="970061"/>
            <a:ext cx="45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В Белоруси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Деньги"/>
          <p:cNvSpPr/>
          <p:nvPr/>
        </p:nvSpPr>
        <p:spPr>
          <a:xfrm>
            <a:off x="336000" y="1908350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Рост"/>
          <p:cNvSpPr/>
          <p:nvPr/>
        </p:nvSpPr>
        <p:spPr>
          <a:xfrm>
            <a:off x="223500" y="2574000"/>
            <a:ext cx="1170000" cy="83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6000" y="3829164"/>
            <a:ext cx="11175851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еньги"/>
          <p:cNvSpPr/>
          <p:nvPr/>
        </p:nvSpPr>
        <p:spPr>
          <a:xfrm>
            <a:off x="448500" y="4553580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Рост"/>
          <p:cNvSpPr/>
          <p:nvPr/>
        </p:nvSpPr>
        <p:spPr>
          <a:xfrm>
            <a:off x="251187" y="5366434"/>
            <a:ext cx="1170000" cy="83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2144358" y="1315153"/>
            <a:ext cx="45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Белорусский Красный крест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7409" y="3899203"/>
            <a:ext cx="45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Позитивное движение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1987946" y="4685092"/>
            <a:ext cx="8552110" cy="169229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/>
                </a:solidFill>
              </a:rPr>
              <a:t>Вложено:</a:t>
            </a:r>
            <a:r>
              <a:rPr lang="ru-RU" sz="2800" dirty="0" smtClean="0">
                <a:solidFill>
                  <a:schemeClr val="tx2"/>
                </a:solidFill>
              </a:rPr>
              <a:t> 31 594 </a:t>
            </a:r>
            <a:r>
              <a:rPr lang="ru-RU" sz="2400" dirty="0" smtClean="0">
                <a:solidFill>
                  <a:schemeClr val="tx2"/>
                </a:solidFill>
              </a:rPr>
              <a:t>В</a:t>
            </a:r>
            <a:r>
              <a:rPr lang="en-US" sz="2400" dirty="0" smtClean="0">
                <a:solidFill>
                  <a:schemeClr val="tx2"/>
                </a:solidFill>
              </a:rPr>
              <a:t>YN</a:t>
            </a:r>
            <a:r>
              <a:rPr lang="ru-RU" sz="2400" dirty="0" smtClean="0">
                <a:solidFill>
                  <a:schemeClr val="tx2"/>
                </a:solidFill>
              </a:rPr>
              <a:t> (приблизительно </a:t>
            </a:r>
            <a:r>
              <a:rPr lang="ru-RU" sz="2800" dirty="0" smtClean="0">
                <a:solidFill>
                  <a:schemeClr val="tx2"/>
                </a:solidFill>
              </a:rPr>
              <a:t>12 191 </a:t>
            </a:r>
            <a:r>
              <a:rPr lang="en-US" sz="2400" dirty="0" smtClean="0">
                <a:solidFill>
                  <a:schemeClr val="tx2"/>
                </a:solidFill>
              </a:rPr>
              <a:t>USD)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Общий социальный возврат на ивестиции: </a:t>
            </a:r>
            <a:r>
              <a:rPr lang="ru-RU" sz="2800" dirty="0" smtClean="0">
                <a:solidFill>
                  <a:schemeClr val="tx2"/>
                </a:solidFill>
              </a:rPr>
              <a:t>84 000 </a:t>
            </a:r>
            <a:r>
              <a:rPr lang="ru-RU" sz="2400" dirty="0" smtClean="0">
                <a:solidFill>
                  <a:schemeClr val="tx2"/>
                </a:solidFill>
              </a:rPr>
              <a:t>В</a:t>
            </a:r>
            <a:r>
              <a:rPr lang="en-US" sz="2400" dirty="0" smtClean="0">
                <a:solidFill>
                  <a:schemeClr val="tx2"/>
                </a:solidFill>
              </a:rPr>
              <a:t>YN</a:t>
            </a:r>
            <a:r>
              <a:rPr lang="ru-RU" sz="2400" dirty="0" smtClean="0">
                <a:solidFill>
                  <a:schemeClr val="tx2"/>
                </a:solidFill>
              </a:rPr>
              <a:t> (приблизительно </a:t>
            </a:r>
            <a:r>
              <a:rPr lang="ru-RU" sz="2800" dirty="0" smtClean="0">
                <a:solidFill>
                  <a:schemeClr val="tx2"/>
                </a:solidFill>
              </a:rPr>
              <a:t>32 412 </a:t>
            </a:r>
            <a:r>
              <a:rPr lang="en-US" sz="2400" dirty="0" smtClean="0">
                <a:solidFill>
                  <a:schemeClr val="tx2"/>
                </a:solidFill>
              </a:rPr>
              <a:t>USD)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узел 6"/>
          <p:cNvSpPr/>
          <p:nvPr/>
        </p:nvSpPr>
        <p:spPr>
          <a:xfrm>
            <a:off x="48305" y="2826108"/>
            <a:ext cx="1523932" cy="1441525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YN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USD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68F75AB-F79F-2202-1AC3-4A2D5E393858}"/>
              </a:ext>
            </a:extLst>
          </p:cNvPr>
          <p:cNvSpPr/>
          <p:nvPr/>
        </p:nvSpPr>
        <p:spPr>
          <a:xfrm>
            <a:off x="10977000" y="6488709"/>
            <a:ext cx="1215000" cy="334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43283" y="637226"/>
            <a:ext cx="91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случае Белоруси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</a:rPr>
              <a:t>1,5 </a:t>
            </a:r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en-US" sz="2400" b="1" dirty="0">
                <a:solidFill>
                  <a:srgbClr val="C00000"/>
                </a:solidFill>
              </a:rPr>
              <a:t>YN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/</a:t>
            </a:r>
            <a:r>
              <a:rPr lang="en-US" sz="2400" b="1" dirty="0" smtClean="0">
                <a:solidFill>
                  <a:srgbClr val="C00000"/>
                </a:solidFill>
              </a:rPr>
              <a:t> USD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рамках двух оцененных проектов, связанных с ВИЧ, позволило получить общий социальных возврат от инвестиций в размере </a:t>
            </a:r>
            <a:r>
              <a:rPr lang="ru-RU" sz="2400" b="1" dirty="0" smtClean="0">
                <a:solidFill>
                  <a:srgbClr val="C00000"/>
                </a:solidFill>
              </a:rPr>
              <a:t>1,6 </a:t>
            </a:r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en-US" sz="2400" b="1" dirty="0">
                <a:solidFill>
                  <a:srgbClr val="C00000"/>
                </a:solidFill>
              </a:rPr>
              <a:t>YN</a:t>
            </a:r>
            <a:r>
              <a:rPr lang="ru-RU" sz="2400" b="1" dirty="0">
                <a:solidFill>
                  <a:srgbClr val="C00000"/>
                </a:solidFill>
              </a:rPr>
              <a:t> /</a:t>
            </a:r>
            <a:r>
              <a:rPr lang="en-US" sz="2400" b="1" dirty="0">
                <a:solidFill>
                  <a:srgbClr val="C00000"/>
                </a:solidFill>
              </a:rPr>
              <a:t> USD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 2,6 </a:t>
            </a:r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en-US" sz="2400" b="1" dirty="0">
                <a:solidFill>
                  <a:srgbClr val="C00000"/>
                </a:solidFill>
              </a:rPr>
              <a:t>YN</a:t>
            </a:r>
            <a:r>
              <a:rPr lang="ru-RU" sz="2400" b="1" dirty="0">
                <a:solidFill>
                  <a:srgbClr val="C00000"/>
                </a:solidFill>
              </a:rPr>
              <a:t> /</a:t>
            </a:r>
            <a:r>
              <a:rPr lang="en-US" sz="2400" b="1" dirty="0">
                <a:solidFill>
                  <a:srgbClr val="C00000"/>
                </a:solidFill>
              </a:rPr>
              <a:t> USD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соотвественно.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Деньги"/>
          <p:cNvSpPr/>
          <p:nvPr/>
        </p:nvSpPr>
        <p:spPr>
          <a:xfrm>
            <a:off x="352432" y="3204089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01000" y="4669880"/>
            <a:ext cx="5895000" cy="13857"/>
          </a:xfrm>
          <a:prstGeom prst="straightConnector1">
            <a:avLst/>
          </a:prstGeom>
          <a:ln w="38100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2"/>
          <p:cNvSpPr txBox="1">
            <a:spLocks/>
          </p:cNvSpPr>
          <p:nvPr/>
        </p:nvSpPr>
        <p:spPr>
          <a:xfrm>
            <a:off x="1785750" y="3349174"/>
            <a:ext cx="1485000" cy="5337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1,6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YN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USD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24504" y="3894167"/>
            <a:ext cx="22500" cy="7469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2"/>
          <p:cNvSpPr txBox="1">
            <a:spLocks/>
          </p:cNvSpPr>
          <p:nvPr/>
        </p:nvSpPr>
        <p:spPr>
          <a:xfrm>
            <a:off x="4248283" y="3075952"/>
            <a:ext cx="1485000" cy="5337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,6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YN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USD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795713" y="3638507"/>
            <a:ext cx="63075" cy="9641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57684"/>
              </p:ext>
            </p:extLst>
          </p:nvPr>
        </p:nvGraphicFramePr>
        <p:xfrm>
          <a:off x="7090425" y="2653210"/>
          <a:ext cx="4369590" cy="245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33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8500" y="864000"/>
            <a:ext cx="7605000" cy="2970000"/>
          </a:xfr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Законодательная база по реализации государственного социального заказа</a:t>
            </a:r>
            <a:r>
              <a:rPr lang="ru-RU" sz="20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:</a:t>
            </a:r>
            <a:br>
              <a:rPr lang="ru-RU" sz="20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Закон </a:t>
            </a:r>
            <a:r>
              <a:rPr lang="ru-RU" sz="2000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РК «О государственном социальном заказе, грантах и премиях для неправительственных организаций в Республике Казахстан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»;</a:t>
            </a:r>
            <a:r>
              <a:rPr lang="ru-RU" sz="2000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Закон РК «Об административных процедурах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»;</a:t>
            </a:r>
            <a:r>
              <a:rPr lang="ru-RU" sz="2000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Закон РК «О государственных услугах»;</a:t>
            </a:r>
            <a:br>
              <a:rPr lang="ru-RU" sz="2000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Закон РК «О некоммерческих организациях»;</a:t>
            </a:r>
            <a:br>
              <a:rPr lang="ru-RU" sz="2000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Закон РК «О государственных закупках».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68F75AB-F79F-2202-1AC3-4A2D5E393858}"/>
              </a:ext>
            </a:extLst>
          </p:cNvPr>
          <p:cNvSpPr/>
          <p:nvPr/>
        </p:nvSpPr>
        <p:spPr>
          <a:xfrm>
            <a:off x="10977000" y="6488709"/>
            <a:ext cx="1215000" cy="334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2338500" y="4734000"/>
            <a:ext cx="7605000" cy="159919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20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осударственный </a:t>
            </a:r>
            <a:r>
              <a:rPr lang="ru-RU" sz="20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социальный заказ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– форма реализации социальных программ, социальных проектов, направленных на решение задач в социальной сфере, выполняемых неправительственными организациями за счет бюджетных средств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;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141038" y="3969000"/>
            <a:ext cx="382500" cy="63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4021" y="335482"/>
            <a:ext cx="8145000" cy="1178316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>
                <a:cs typeface="Times New Roman" panose="02020603050405020304" pitchFamily="18" charset="0"/>
              </a:rPr>
              <a:t>Закон РК «О государственном социальном заказе, грантах и премиях для неправительственных организаций в Республике Казахстан</a:t>
            </a:r>
            <a:r>
              <a:rPr lang="ru-RU" sz="2000" i="1" dirty="0" smtClean="0">
                <a:cs typeface="Times New Roman" panose="02020603050405020304" pitchFamily="18" charset="0"/>
              </a:rPr>
              <a:t>»</a:t>
            </a:r>
            <a:r>
              <a:rPr lang="ru-RU" sz="2000" i="1" dirty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Статья </a:t>
            </a:r>
            <a:r>
              <a:rPr lang="ru-RU" sz="20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5. Сферы реализации государственного социального заказа, предоставления грантов и присуждения </a:t>
            </a:r>
            <a:r>
              <a:rPr lang="ru-RU" sz="20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премий.</a:t>
            </a:r>
            <a:endParaRPr lang="ru-RU" sz="2000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36000" y="2202831"/>
            <a:ext cx="2951347" cy="4095076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1) </a:t>
            </a:r>
            <a:r>
              <a:rPr lang="ru-RU" sz="1600" b="1" dirty="0">
                <a:solidFill>
                  <a:schemeClr val="tx2"/>
                </a:solidFill>
              </a:rPr>
              <a:t>достижение целей в области образования, науки, информации, физической культуры и спорта; 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2</a:t>
            </a:r>
            <a:r>
              <a:rPr lang="ru-RU" sz="1600" b="1" dirty="0">
                <a:solidFill>
                  <a:schemeClr val="tx2"/>
                </a:solidFill>
              </a:rPr>
              <a:t>) охрана здоровья граждан, пропаганда здорового образа жизни; 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3) охрана окружающей среды; 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4</a:t>
            </a:r>
            <a:r>
              <a:rPr lang="ru-RU" sz="1600" b="1" dirty="0">
                <a:solidFill>
                  <a:schemeClr val="tx2"/>
                </a:solidFill>
              </a:rPr>
              <a:t>) поддержка молодежной политики и детских инициатив; 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 </a:t>
            </a:r>
            <a:r>
              <a:rPr lang="ru-RU" sz="1600" b="1" dirty="0" smtClean="0">
                <a:solidFill>
                  <a:schemeClr val="tx2"/>
                </a:solidFill>
              </a:rPr>
              <a:t>5</a:t>
            </a:r>
            <a:r>
              <a:rPr lang="ru-RU" sz="1600" b="1" dirty="0">
                <a:solidFill>
                  <a:schemeClr val="tx2"/>
                </a:solidFill>
              </a:rPr>
              <a:t>) содействие решению семейно-демографических и гендерных вопросов;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324493" y="2379835"/>
            <a:ext cx="3569361" cy="4314462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</a:rPr>
              <a:t>  </a:t>
            </a:r>
            <a:r>
              <a:rPr lang="ru-RU" sz="1600" b="1" dirty="0" smtClean="0">
                <a:solidFill>
                  <a:schemeClr val="tx2"/>
                </a:solidFill>
              </a:rPr>
              <a:t>7</a:t>
            </a:r>
            <a:r>
              <a:rPr lang="ru-RU" sz="1600" b="1" dirty="0">
                <a:solidFill>
                  <a:schemeClr val="tx2"/>
                </a:solidFill>
              </a:rPr>
              <a:t>) поддержка социально уязвимых слоев населения; 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  </a:t>
            </a:r>
            <a:r>
              <a:rPr lang="ru-RU" sz="1600" b="1" dirty="0">
                <a:solidFill>
                  <a:schemeClr val="tx2"/>
                </a:solidFill>
              </a:rPr>
              <a:t> 8) помощь детям-сиротам, детям из неполных и многодетных семей;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  </a:t>
            </a:r>
            <a:r>
              <a:rPr lang="ru-RU" sz="1600" b="1" dirty="0" smtClean="0">
                <a:solidFill>
                  <a:schemeClr val="tx2"/>
                </a:solidFill>
              </a:rPr>
              <a:t>9</a:t>
            </a:r>
            <a:r>
              <a:rPr lang="ru-RU" sz="1600" b="1" dirty="0">
                <a:solidFill>
                  <a:schemeClr val="tx2"/>
                </a:solidFill>
              </a:rPr>
              <a:t>) содействие обеспечению трудовой занятости населения;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 </a:t>
            </a:r>
            <a:r>
              <a:rPr lang="ru-RU" sz="1600" b="1" dirty="0" smtClean="0">
                <a:solidFill>
                  <a:schemeClr val="tx2"/>
                </a:solidFill>
              </a:rPr>
              <a:t>10</a:t>
            </a:r>
            <a:r>
              <a:rPr lang="ru-RU" sz="1600" b="1" dirty="0">
                <a:solidFill>
                  <a:schemeClr val="tx2"/>
                </a:solidFill>
              </a:rPr>
              <a:t>) защита прав, законных интересов граждан и организаций; 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 </a:t>
            </a:r>
            <a:r>
              <a:rPr lang="ru-RU" sz="1600" b="1" dirty="0" smtClean="0">
                <a:solidFill>
                  <a:schemeClr val="tx2"/>
                </a:solidFill>
              </a:rPr>
              <a:t>11</a:t>
            </a:r>
            <a:r>
              <a:rPr lang="ru-RU" sz="1600" b="1" dirty="0">
                <a:solidFill>
                  <a:schemeClr val="tx2"/>
                </a:solidFill>
              </a:rPr>
              <a:t>) развитие культуры и </a:t>
            </a:r>
            <a:r>
              <a:rPr lang="ru-RU" sz="1600" b="1" dirty="0" smtClean="0">
                <a:solidFill>
                  <a:schemeClr val="tx2"/>
                </a:solidFill>
              </a:rPr>
              <a:t>искусства;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 </a:t>
            </a:r>
            <a:r>
              <a:rPr lang="ru-RU" sz="1600" b="1" dirty="0" smtClean="0">
                <a:solidFill>
                  <a:schemeClr val="tx2"/>
                </a:solidFill>
              </a:rPr>
              <a:t>12) охрана историко-культурного наследия; 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 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13) укрепление общественного согласия и общенационального единства;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751000" y="2180506"/>
            <a:ext cx="3276917" cy="4117401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2"/>
                </a:solidFill>
              </a:rPr>
              <a:t>  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13-1) содействие службам пробации при оказании социально-правовой помощи лицам, состоящим на их учете;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  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13-2) проведение общественного мониторинга качества оказания государственных услуг</a:t>
            </a:r>
            <a:r>
              <a:rPr lang="ru-RU" sz="1600" b="1" dirty="0" smtClean="0">
                <a:solidFill>
                  <a:schemeClr val="tx2"/>
                </a:solidFill>
              </a:rPr>
              <a:t>;</a:t>
            </a:r>
            <a:endParaRPr lang="ru-RU" sz="16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   </a:t>
            </a:r>
            <a:r>
              <a:rPr lang="ru-RU" sz="1600" b="1" dirty="0" smtClean="0">
                <a:solidFill>
                  <a:schemeClr val="tx2"/>
                </a:solidFill>
              </a:rPr>
              <a:t>15</a:t>
            </a:r>
            <a:r>
              <a:rPr lang="ru-RU" sz="1600" b="1" dirty="0">
                <a:solidFill>
                  <a:schemeClr val="tx2"/>
                </a:solidFill>
              </a:rPr>
              <a:t>) содействие развитию гражданского общества, в том числе повышению эффективности деятельности неправительственных организаций</a:t>
            </a:r>
            <a:r>
              <a:rPr lang="ru-RU" sz="1600" b="1" dirty="0" smtClean="0">
                <a:solidFill>
                  <a:schemeClr val="tx2"/>
                </a:solidFill>
              </a:rPr>
              <a:t>;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endParaRPr lang="ru-RU" sz="1600" b="1" dirty="0" smtClean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16</a:t>
            </a:r>
            <a:r>
              <a:rPr lang="ru-RU" sz="1600" b="1" dirty="0">
                <a:solidFill>
                  <a:schemeClr val="tx2"/>
                </a:solidFill>
              </a:rPr>
              <a:t>) развитие и поддержка волонтерских инициатив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  <a:endParaRPr lang="ru-RU" sz="1600" b="1" dirty="0">
              <a:solidFill>
                <a:schemeClr val="tx2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54145" y="1478114"/>
            <a:ext cx="1305001" cy="6091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86000" y="1527751"/>
            <a:ext cx="0" cy="675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716706" y="1393703"/>
            <a:ext cx="1247136" cy="6913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68F75AB-F79F-2202-1AC3-4A2D5E393858}"/>
              </a:ext>
            </a:extLst>
          </p:cNvPr>
          <p:cNvSpPr/>
          <p:nvPr/>
        </p:nvSpPr>
        <p:spPr>
          <a:xfrm>
            <a:off x="10977000" y="6488709"/>
            <a:ext cx="1215000" cy="334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17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68F75AB-F79F-2202-1AC3-4A2D5E393858}"/>
              </a:ext>
            </a:extLst>
          </p:cNvPr>
          <p:cNvSpPr/>
          <p:nvPr/>
        </p:nvSpPr>
        <p:spPr>
          <a:xfrm>
            <a:off x="10977000" y="6488709"/>
            <a:ext cx="1215000" cy="334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206000" y="189000"/>
            <a:ext cx="4514354" cy="78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Статья 6-1. Гранты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16000" y="1478430"/>
            <a:ext cx="4742837" cy="2588007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/>
                </a:solidFill>
              </a:rPr>
              <a:t>Г</a:t>
            </a:r>
            <a:r>
              <a:rPr lang="ru-RU" b="1" dirty="0" smtClean="0">
                <a:solidFill>
                  <a:schemeClr val="tx2"/>
                </a:solidFill>
              </a:rPr>
              <a:t>осударственные </a:t>
            </a:r>
            <a:r>
              <a:rPr lang="ru-RU" b="1" dirty="0">
                <a:solidFill>
                  <a:schemeClr val="tx2"/>
                </a:solidFill>
              </a:rPr>
              <a:t>гранты, предоставляемые за счет бюджетных средств</a:t>
            </a:r>
            <a:r>
              <a:rPr lang="ru-RU" dirty="0">
                <a:solidFill>
                  <a:schemeClr val="tx2"/>
                </a:solidFill>
              </a:rPr>
              <a:t>; </a:t>
            </a:r>
            <a:endParaRPr lang="ru-RU" dirty="0" smtClean="0"/>
          </a:p>
          <a:p>
            <a:r>
              <a:rPr lang="ru-RU" i="1" dirty="0" smtClean="0"/>
              <a:t> </a:t>
            </a:r>
            <a:r>
              <a:rPr lang="ru-RU" i="1" dirty="0"/>
              <a:t>Государственные гранты подразделяются на следующие виды</a:t>
            </a:r>
            <a:r>
              <a:rPr lang="ru-RU" i="1" dirty="0" smtClean="0"/>
              <a:t>:</a:t>
            </a:r>
          </a:p>
          <a:p>
            <a:endParaRPr lang="ru-RU" i="1" dirty="0"/>
          </a:p>
          <a:p>
            <a:r>
              <a:rPr lang="ru-RU" i="1" dirty="0" smtClean="0"/>
              <a:t>1</a:t>
            </a:r>
            <a:r>
              <a:rPr lang="ru-RU" i="1" dirty="0"/>
              <a:t>) краткосрочные гранты </a:t>
            </a:r>
            <a:endParaRPr lang="ru-RU" i="1" dirty="0" smtClean="0"/>
          </a:p>
          <a:p>
            <a:r>
              <a:rPr lang="ru-RU" i="1" dirty="0" smtClean="0"/>
              <a:t>2</a:t>
            </a:r>
            <a:r>
              <a:rPr lang="ru-RU" i="1" dirty="0"/>
              <a:t>) среднесрочные гранты </a:t>
            </a:r>
            <a:endParaRPr lang="ru-RU" i="1" dirty="0" smtClean="0"/>
          </a:p>
          <a:p>
            <a:r>
              <a:rPr lang="ru-RU" i="1" dirty="0"/>
              <a:t>3) долгосрочные гранты </a:t>
            </a:r>
            <a:endParaRPr lang="ru-RU" sz="1600" i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711000" y="737473"/>
            <a:ext cx="1305001" cy="6091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536000" y="1566874"/>
            <a:ext cx="3870000" cy="1798572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Негосударственные </a:t>
            </a:r>
            <a:r>
              <a:rPr lang="ru-RU" b="1" dirty="0">
                <a:solidFill>
                  <a:schemeClr val="tx2"/>
                </a:solidFill>
              </a:rPr>
              <a:t>гранты, предоставляемые из внебюджетных источников финансирования.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896000" y="737473"/>
            <a:ext cx="1176658" cy="663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 txBox="1">
            <a:spLocks/>
          </p:cNvSpPr>
          <p:nvPr/>
        </p:nvSpPr>
        <p:spPr>
          <a:xfrm>
            <a:off x="2390677" y="4125374"/>
            <a:ext cx="8145000" cy="437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Механизмы для участия в конкурсе </a:t>
            </a:r>
            <a:endParaRPr lang="ru-RU" sz="2000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477347" y="4621780"/>
            <a:ext cx="7875000" cy="173527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Размещение обьявления на веб портале;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Предоставление заяков на участие в конкурсе потенциальным; поставщикам 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Рассмотрение заявок на предмет </a:t>
            </a:r>
            <a:r>
              <a:rPr lang="ru-RU" b="1" dirty="0" smtClean="0">
                <a:solidFill>
                  <a:schemeClr val="tx1"/>
                </a:solidFill>
              </a:rPr>
              <a:t>ссответствия 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Опеределение потенциальный поставщиков 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Заключение договора;</a:t>
            </a:r>
          </a:p>
        </p:txBody>
      </p:sp>
    </p:spTree>
    <p:extLst>
      <p:ext uri="{BB962C8B-B14F-4D97-AF65-F5344CB8AC3E}">
        <p14:creationId xmlns:p14="http://schemas.microsoft.com/office/powerpoint/2010/main" val="32026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2d7a383a0ab338a6a5525e6aa9db33a90a2de"/>
</p:tagLst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11237</TotalTime>
  <Words>3077</Words>
  <Application>Microsoft Office PowerPoint</Application>
  <PresentationFormat>Широкоэкранный</PresentationFormat>
  <Paragraphs>443</Paragraphs>
  <Slides>28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Helvetica Neue Medium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Вложено: 179 259 ВАМ (приблизительно 113 815 USD)   Общий социальный возврат на ивестиции: 630 ВАМ (приблизительно 400 000 USD) </vt:lpstr>
      <vt:lpstr>Вложено: 392 085 ВYN (приблизительно 151 287 USD)   Общий социальный возврат на ивестиции: 622 000 ВYN (приблизительно 400 000 USD) </vt:lpstr>
      <vt:lpstr>Презентация PowerPoint</vt:lpstr>
      <vt:lpstr>Законодательная база по реализации государственного социального заказа:  Закон РК «О государственном социальном заказе, грантах и премиях для неправительственных организаций в Республике Казахстан»; Закон РК «Об административных процедурах»; Закон РК «О государственных услугах»; Закон РК «О некоммерческих организациях»; Закон РК «О государственных закупках».</vt:lpstr>
      <vt:lpstr>Закон РК «О государственном социальном заказе, грантах и премиях для неправительственных организаций в Республике Казахстан» Статья 5. Сферы реализации государственного социального заказа, предоставления грантов и присуждения премий.</vt:lpstr>
      <vt:lpstr>Презентация PowerPoint</vt:lpstr>
      <vt:lpstr>  Финансирование государственного социального заказа, государственного заказа на реализацию стратегического партнерства, государственных грантов и премий осуществляется за счет бюджетных средств.</vt:lpstr>
      <vt:lpstr>Кодекс Республики Казахстан от 7 июля 2020 года № 360-VI ЗРК «О ЗДОРОВЬЕ НАРОДА И СИСТЕМЕ ЗДРАВООХРАНЕНИЯ»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ww</cp:lastModifiedBy>
  <cp:revision>973</cp:revision>
  <cp:lastPrinted>2022-04-18T08:03:49Z</cp:lastPrinted>
  <dcterms:created xsi:type="dcterms:W3CDTF">2020-05-02T19:28:51Z</dcterms:created>
  <dcterms:modified xsi:type="dcterms:W3CDTF">2022-11-19T05:57:22Z</dcterms:modified>
</cp:coreProperties>
</file>